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Lucida Grande" panose="020B0600040502020204" pitchFamily="34" charset="0"/>
      <p:regular r:id="rId15"/>
    </p:embeddedFont>
    <p:embeddedFont>
      <p:font typeface="Montserrat" pitchFamily="2" charset="77"/>
      <p:regular r:id="rId16"/>
      <p:bold r:id="rId17"/>
      <p:italic r:id="rId18"/>
      <p:boldItalic r:id="rId19"/>
    </p:embeddedFont>
    <p:embeddedFont>
      <p:font typeface="Montserrat Bold"/>
      <p:regular r:id="rId20"/>
      <p:bold r:id="rId21"/>
    </p:embeddedFont>
    <p:embeddedFont>
      <p:font typeface="Montserrat Ultra-Bold" pitchFamily="2" charset="77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6" autoAdjust="0"/>
  </p:normalViewPr>
  <p:slideViewPr>
    <p:cSldViewPr>
      <p:cViewPr varScale="1">
        <p:scale>
          <a:sx n="79" d="100"/>
          <a:sy n="79" d="100"/>
        </p:scale>
        <p:origin x="55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sv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svg"/><Relationship Id="rId21" Type="http://schemas.openxmlformats.org/officeDocument/2006/relationships/image" Target="../media/image34.png"/><Relationship Id="rId34" Type="http://schemas.openxmlformats.org/officeDocument/2006/relationships/image" Target="../media/image47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sv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svg"/><Relationship Id="rId32" Type="http://schemas.openxmlformats.org/officeDocument/2006/relationships/image" Target="../media/image45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png"/><Relationship Id="rId28" Type="http://schemas.openxmlformats.org/officeDocument/2006/relationships/image" Target="../media/image41.svg"/><Relationship Id="rId36" Type="http://schemas.openxmlformats.org/officeDocument/2006/relationships/image" Target="../media/image49.sv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svg"/><Relationship Id="rId27" Type="http://schemas.openxmlformats.org/officeDocument/2006/relationships/image" Target="../media/image40.png"/><Relationship Id="rId30" Type="http://schemas.openxmlformats.org/officeDocument/2006/relationships/image" Target="../media/image43.svg"/><Relationship Id="rId35" Type="http://schemas.openxmlformats.org/officeDocument/2006/relationships/image" Target="../media/image48.png"/><Relationship Id="rId8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6.png"/><Relationship Id="rId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5.png"/><Relationship Id="rId10" Type="http://schemas.openxmlformats.org/officeDocument/2006/relationships/image" Target="../media/image77.png"/><Relationship Id="rId4" Type="http://schemas.openxmlformats.org/officeDocument/2006/relationships/image" Target="../media/image72.sv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62015">
            <a:off x="11324526" y="1224146"/>
            <a:ext cx="13034898" cy="6446038"/>
          </a:xfrm>
          <a:custGeom>
            <a:avLst/>
            <a:gdLst/>
            <a:ahLst/>
            <a:cxnLst/>
            <a:rect l="l" t="t" r="r" b="b"/>
            <a:pathLst>
              <a:path w="13034898" h="6446038">
                <a:moveTo>
                  <a:pt x="0" y="0"/>
                </a:moveTo>
                <a:lnTo>
                  <a:pt x="13034897" y="0"/>
                </a:lnTo>
                <a:lnTo>
                  <a:pt x="13034897" y="6446038"/>
                </a:lnTo>
                <a:lnTo>
                  <a:pt x="0" y="6446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34" b="-129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237121">
            <a:off x="-6705755" y="2201724"/>
            <a:ext cx="13365317" cy="6609438"/>
          </a:xfrm>
          <a:custGeom>
            <a:avLst/>
            <a:gdLst/>
            <a:ahLst/>
            <a:cxnLst/>
            <a:rect l="l" t="t" r="r" b="b"/>
            <a:pathLst>
              <a:path w="13365317" h="6609438">
                <a:moveTo>
                  <a:pt x="0" y="0"/>
                </a:moveTo>
                <a:lnTo>
                  <a:pt x="13365317" y="0"/>
                </a:lnTo>
                <a:lnTo>
                  <a:pt x="13365317" y="6609437"/>
                </a:lnTo>
                <a:lnTo>
                  <a:pt x="0" y="6609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" b="-129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144500" y="-512411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79128" y="322747"/>
            <a:ext cx="5529743" cy="5439885"/>
          </a:xfrm>
          <a:custGeom>
            <a:avLst/>
            <a:gdLst/>
            <a:ahLst/>
            <a:cxnLst/>
            <a:rect l="l" t="t" r="r" b="b"/>
            <a:pathLst>
              <a:path w="5529743" h="5439885">
                <a:moveTo>
                  <a:pt x="0" y="0"/>
                </a:moveTo>
                <a:lnTo>
                  <a:pt x="5529744" y="0"/>
                </a:lnTo>
                <a:lnTo>
                  <a:pt x="5529744" y="5439885"/>
                </a:lnTo>
                <a:lnTo>
                  <a:pt x="0" y="54398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4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99436">
            <a:off x="-5601189" y="-4428267"/>
            <a:ext cx="10550923" cy="11871643"/>
          </a:xfrm>
          <a:custGeom>
            <a:avLst/>
            <a:gdLst/>
            <a:ahLst/>
            <a:cxnLst/>
            <a:rect l="l" t="t" r="r" b="b"/>
            <a:pathLst>
              <a:path w="10550923" h="11871643">
                <a:moveTo>
                  <a:pt x="0" y="0"/>
                </a:moveTo>
                <a:lnTo>
                  <a:pt x="10550923" y="0"/>
                </a:lnTo>
                <a:lnTo>
                  <a:pt x="10550923" y="11871643"/>
                </a:lnTo>
                <a:lnTo>
                  <a:pt x="0" y="118716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19393" y="762000"/>
            <a:ext cx="12978231" cy="472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18"/>
              </a:lnSpc>
            </a:pPr>
            <a:r>
              <a:rPr lang="en-US" sz="13512" b="1" spc="527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int</a:t>
            </a:r>
            <a:r>
              <a:rPr lang="en-US" sz="13512" b="1" spc="527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ELIE</a:t>
            </a:r>
            <a:r>
              <a:rPr lang="en-US" sz="13512" b="1" spc="527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gence </a:t>
            </a:r>
          </a:p>
        </p:txBody>
      </p:sp>
      <p:sp>
        <p:nvSpPr>
          <p:cNvPr id="8" name="AutoShape 8"/>
          <p:cNvSpPr/>
          <p:nvPr/>
        </p:nvSpPr>
        <p:spPr>
          <a:xfrm>
            <a:off x="5380784" y="9248775"/>
            <a:ext cx="7526432" cy="0"/>
          </a:xfrm>
          <a:prstGeom prst="line">
            <a:avLst/>
          </a:prstGeom>
          <a:ln w="19050" cap="flat">
            <a:solidFill>
              <a:srgbClr val="957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5380784" y="5762632"/>
            <a:ext cx="7526432" cy="0"/>
          </a:xfrm>
          <a:prstGeom prst="line">
            <a:avLst/>
          </a:prstGeom>
          <a:ln w="19050" cap="flat">
            <a:solidFill>
              <a:srgbClr val="957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659538" y="5955862"/>
            <a:ext cx="10968924" cy="272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5197" spc="202" dirty="0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The Collaborative tool to measure supply chain &amp; </a:t>
            </a:r>
            <a:r>
              <a:rPr lang="en-US" sz="4800" spc="202" dirty="0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service</a:t>
            </a:r>
            <a:r>
              <a:rPr lang="en-US" sz="5197" spc="202" dirty="0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 performance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43643" y="505588"/>
            <a:ext cx="160372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5692499"/>
            <a:ext cx="3610938" cy="3565801"/>
          </a:xfrm>
          <a:custGeom>
            <a:avLst/>
            <a:gdLst/>
            <a:ahLst/>
            <a:cxnLst/>
            <a:rect l="l" t="t" r="r" b="b"/>
            <a:pathLst>
              <a:path w="3610938" h="3565801">
                <a:moveTo>
                  <a:pt x="0" y="0"/>
                </a:moveTo>
                <a:lnTo>
                  <a:pt x="3610938" y="0"/>
                </a:lnTo>
                <a:lnTo>
                  <a:pt x="3610938" y="3565801"/>
                </a:lnTo>
                <a:lnTo>
                  <a:pt x="0" y="356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983170"/>
            <a:ext cx="6842829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THE NEEDS THAT YOU MUST ANSWER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10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59936" y="916495"/>
            <a:ext cx="7762155" cy="124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29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One location for all supplier contracts, SLA’s and KPIs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76194" y="2500003"/>
            <a:ext cx="7762155" cy="59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29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Flagging of poor performing contracts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59936" y="3435813"/>
            <a:ext cx="8393224" cy="124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29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Review of suppliers or supplier performance before automatic renewals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76194" y="5016845"/>
            <a:ext cx="7493052" cy="59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29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 consumption-based costs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41374" y="1000837"/>
            <a:ext cx="1103873" cy="107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6104" b="1">
                <a:solidFill>
                  <a:srgbClr val="050A6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59847" y="2260495"/>
            <a:ext cx="1103873" cy="107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6104" b="1">
                <a:solidFill>
                  <a:srgbClr val="050A6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41374" y="3520154"/>
            <a:ext cx="1103873" cy="107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6104" b="1">
                <a:solidFill>
                  <a:srgbClr val="050A6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41374" y="4779813"/>
            <a:ext cx="1103873" cy="107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6104" b="1">
                <a:solidFill>
                  <a:srgbClr val="050A6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6194" y="6256183"/>
            <a:ext cx="7762155" cy="59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29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Better manage contract risk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85719" y="7214789"/>
            <a:ext cx="7493052" cy="124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29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Connection with all aspects of the contract lifecycle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50611" y="6039471"/>
            <a:ext cx="1103873" cy="107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6104" b="1">
                <a:solidFill>
                  <a:srgbClr val="050A6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59847" y="7299130"/>
            <a:ext cx="1103873" cy="107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6104" b="1">
                <a:solidFill>
                  <a:srgbClr val="050A6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95244" y="8474447"/>
            <a:ext cx="7493052" cy="124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29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collaboration platform for all stakeholders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41374" y="8558788"/>
            <a:ext cx="1103873" cy="107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6104" b="1">
                <a:solidFill>
                  <a:srgbClr val="050A6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2887091"/>
            <a:ext cx="6460484" cy="175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9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control spending, retain contracts and measure performance, you need: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09650"/>
            <a:ext cx="15330183" cy="75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How Contract int</a:t>
            </a:r>
            <a:r>
              <a:rPr lang="en-US" sz="4800" spc="187">
                <a:solidFill>
                  <a:srgbClr val="F7F3F2"/>
                </a:solidFill>
                <a:latin typeface="Montserrat"/>
                <a:ea typeface="Montserrat"/>
                <a:cs typeface="Montserrat"/>
                <a:sym typeface="Montserrat"/>
              </a:rPr>
              <a:t>ELIE</a:t>
            </a: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gence can help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50A66"/>
                </a:solidFill>
                <a:latin typeface="Lucida Grande"/>
                <a:ea typeface="Lucida Grande"/>
                <a:cs typeface="Lucida Grande"/>
                <a:sym typeface="Lucida Grande"/>
              </a:rPr>
              <a:t>11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919465"/>
            <a:ext cx="9605293" cy="53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0"/>
              </a:lnSpc>
              <a:spcBef>
                <a:spcPct val="0"/>
              </a:spcBef>
            </a:pPr>
            <a:r>
              <a:rPr lang="en-US" sz="28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Sentinel performance monitor provides: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7315" y="2980772"/>
            <a:ext cx="16713317" cy="5578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Full visibility of service performance to see high and low performing service providers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 understanding of the true cost of service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ability to identify unused services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view of how contracts are linked and work together for better portability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Better management of agreements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Empowered managers who are able to track internal and external agreements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Improved supplier performance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Provide a transparent consumption-based billing solution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Increased efficiency and access to information </a:t>
            </a:r>
          </a:p>
          <a:p>
            <a:pPr marL="604515" lvl="1" indent="-302257" algn="l">
              <a:lnSpc>
                <a:spcPts val="4432"/>
              </a:lnSpc>
              <a:buFont typeface="Arial"/>
              <a:buChar char="•"/>
            </a:pPr>
            <a:r>
              <a:rPr lang="en-US" sz="27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Provide greater productivity &amp; access by utilising Conversational AI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98193" y="8675299"/>
            <a:ext cx="10291614" cy="127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3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allows savings across your business through </a:t>
            </a:r>
          </a:p>
          <a:p>
            <a:pPr algn="ctr">
              <a:lnSpc>
                <a:spcPts val="5223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automation of contract performance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42975"/>
            <a:ext cx="14172554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Benefits of Contract int</a:t>
            </a:r>
            <a:r>
              <a:rPr lang="en-US" sz="4800" spc="187">
                <a:solidFill>
                  <a:srgbClr val="F7F3F2"/>
                </a:solidFill>
                <a:latin typeface="Montserrat"/>
                <a:ea typeface="Montserrat"/>
                <a:cs typeface="Montserrat"/>
                <a:sym typeface="Montserrat"/>
              </a:rPr>
              <a:t>ELIE</a:t>
            </a: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gence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93054" y="1920629"/>
            <a:ext cx="2621581" cy="6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3"/>
              </a:lnSpc>
              <a:spcBef>
                <a:spcPct val="0"/>
              </a:spcBef>
            </a:pPr>
            <a:r>
              <a:rPr lang="en-US" sz="359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Clients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12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1920629"/>
            <a:ext cx="3593330" cy="6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3"/>
              </a:lnSpc>
              <a:spcBef>
                <a:spcPct val="0"/>
              </a:spcBef>
            </a:pPr>
            <a:r>
              <a:rPr lang="en-US" sz="359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Suppliers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93054" y="2974512"/>
            <a:ext cx="7050946" cy="665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Centralised dashboard 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Centralised contract repository 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Centralised workflows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 collaborative and efficient process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Visibility of dates, renewals and exit clauses 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Quick retrieval of contracts and terms for review 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Visibility of contract performance 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Consumption based billing clarity</a:t>
            </a:r>
          </a:p>
          <a:p>
            <a:pPr marL="561336" lvl="1" indent="-280668" algn="l">
              <a:lnSpc>
                <a:spcPts val="41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Full document cloud capture platform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3012815"/>
            <a:ext cx="5978003" cy="6626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 algn="l">
              <a:lnSpc>
                <a:spcPts val="379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Give your clients greater transparency over contract services </a:t>
            </a:r>
          </a:p>
          <a:p>
            <a:pPr marL="518157" lvl="1" indent="-259078" algn="l">
              <a:lnSpc>
                <a:spcPts val="379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Provide greater detail through automation</a:t>
            </a:r>
          </a:p>
          <a:p>
            <a:pPr marL="518157" lvl="1" indent="-259078" algn="l">
              <a:lnSpc>
                <a:spcPts val="379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Deliver contracts more cost effectively, meeting SLAs and KPIs</a:t>
            </a:r>
          </a:p>
          <a:p>
            <a:pPr marL="518157" lvl="1" indent="-259078" algn="l">
              <a:lnSpc>
                <a:spcPts val="379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 a stronger relationship with clients </a:t>
            </a:r>
          </a:p>
          <a:p>
            <a:pPr marL="518157" lvl="1" indent="-259078" algn="l">
              <a:lnSpc>
                <a:spcPts val="379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Automate management to focus on core business</a:t>
            </a:r>
          </a:p>
          <a:p>
            <a:pPr marL="518157" lvl="1" indent="-259078" algn="l">
              <a:lnSpc>
                <a:spcPts val="379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Make it easier to do business with you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69527">
            <a:off x="11291454" y="870415"/>
            <a:ext cx="15000411" cy="7418027"/>
          </a:xfrm>
          <a:custGeom>
            <a:avLst/>
            <a:gdLst/>
            <a:ahLst/>
            <a:cxnLst/>
            <a:rect l="l" t="t" r="r" b="b"/>
            <a:pathLst>
              <a:path w="15000411" h="7418027">
                <a:moveTo>
                  <a:pt x="0" y="0"/>
                </a:moveTo>
                <a:lnTo>
                  <a:pt x="15000412" y="0"/>
                </a:lnTo>
                <a:lnTo>
                  <a:pt x="15000412" y="7418027"/>
                </a:lnTo>
                <a:lnTo>
                  <a:pt x="0" y="7418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34" b="-129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37769">
            <a:off x="-6813867" y="1547034"/>
            <a:ext cx="13433933" cy="6643370"/>
          </a:xfrm>
          <a:custGeom>
            <a:avLst/>
            <a:gdLst/>
            <a:ahLst/>
            <a:cxnLst/>
            <a:rect l="l" t="t" r="r" b="b"/>
            <a:pathLst>
              <a:path w="13433933" h="6643370">
                <a:moveTo>
                  <a:pt x="0" y="0"/>
                </a:moveTo>
                <a:lnTo>
                  <a:pt x="13433933" y="0"/>
                </a:lnTo>
                <a:lnTo>
                  <a:pt x="13433933" y="6643370"/>
                </a:lnTo>
                <a:lnTo>
                  <a:pt x="0" y="664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34" b="-129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7917277" y="3661129"/>
            <a:ext cx="2453446" cy="0"/>
          </a:xfrm>
          <a:prstGeom prst="line">
            <a:avLst/>
          </a:prstGeom>
          <a:ln w="19050" cap="flat">
            <a:solidFill>
              <a:srgbClr val="A7C61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637356" y="990600"/>
            <a:ext cx="9013288" cy="175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555" spc="216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CONCLUSION AND KEY TAKEAWAYS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16056" y="9014969"/>
            <a:ext cx="3280544" cy="43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b="1" dirty="0" err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info@askelie.com</a:t>
            </a:r>
            <a:endParaRPr lang="en-US" sz="2590" b="1" dirty="0">
              <a:solidFill>
                <a:srgbClr val="050A6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13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8461" y="3303832"/>
            <a:ext cx="15411078" cy="2592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3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Contracts drive spend, income, and risk – but are too often hidden in silos.</a:t>
            </a:r>
          </a:p>
          <a:p>
            <a:pPr algn="ctr">
              <a:lnSpc>
                <a:spcPts val="5223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Visibility and collaboration across all stakeholders is essential.</a:t>
            </a:r>
          </a:p>
          <a:p>
            <a:pPr algn="ctr">
              <a:lnSpc>
                <a:spcPts val="5223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AI-driven insights turn contracts into active, measurable assets.</a:t>
            </a:r>
          </a:p>
          <a:p>
            <a:pPr algn="ctr">
              <a:lnSpc>
                <a:spcPts val="5223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Contract int</a:t>
            </a:r>
            <a:r>
              <a:rPr lang="en-US" sz="3299">
                <a:solidFill>
                  <a:srgbClr val="F7F3F2"/>
                </a:solidFill>
                <a:latin typeface="Montserrat"/>
                <a:ea typeface="Montserrat"/>
                <a:cs typeface="Montserrat"/>
                <a:sym typeface="Montserrat"/>
              </a:rPr>
              <a:t>ELIE</a:t>
            </a:r>
            <a:r>
              <a:rPr lang="en-US" sz="3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gence gives control, transparency, and savings.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0972" y="6892276"/>
            <a:ext cx="12166056" cy="198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With Contract int</a:t>
            </a:r>
            <a:r>
              <a:rPr lang="en-US" sz="33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ELIE</a:t>
            </a:r>
            <a:r>
              <a:rPr lang="en-US" sz="3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gence, every agreement becomes an asset - controlled, measured, and delivering value.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9132" y="828675"/>
            <a:ext cx="16308681" cy="101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48"/>
              </a:lnSpc>
              <a:spcBef>
                <a:spcPct val="0"/>
              </a:spcBef>
            </a:pPr>
            <a:r>
              <a:rPr lang="en-US" sz="5399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Contract intELIEgence is a ….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4010" y="2018423"/>
            <a:ext cx="15279981" cy="700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repository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 tool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Performance management system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analysis and ML predictive failure technology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Conversational AI interaction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Sell contracts to buy contracts 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 system for spend management 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Development platform to build systems to manage any type of contracts</a:t>
            </a:r>
          </a:p>
          <a:p>
            <a:pPr marL="759438" lvl="1" indent="-379719" algn="l">
              <a:lnSpc>
                <a:spcPts val="5568"/>
              </a:lnSpc>
              <a:buFont typeface="Arial"/>
              <a:buChar char="•"/>
            </a:pPr>
            <a:r>
              <a:rPr lang="en-US" sz="3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Capture platform for auto document on-boarding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8080" y="603514"/>
            <a:ext cx="13561046" cy="890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98"/>
              </a:lnSpc>
              <a:spcBef>
                <a:spcPct val="0"/>
              </a:spcBef>
            </a:pPr>
            <a:r>
              <a:rPr lang="en-US" sz="4800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WHY CONTRACT INT</a:t>
            </a:r>
            <a:r>
              <a:rPr lang="en-US" sz="4800">
                <a:solidFill>
                  <a:srgbClr val="F7F3F2"/>
                </a:solidFill>
                <a:latin typeface="Montserrat"/>
                <a:ea typeface="Montserrat"/>
                <a:cs typeface="Montserrat"/>
                <a:sym typeface="Montserrat"/>
              </a:rPr>
              <a:t>ELIE</a:t>
            </a:r>
            <a:r>
              <a:rPr lang="en-US" sz="4800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GENCE?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400" y="1621849"/>
            <a:ext cx="17747679" cy="258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3"/>
              </a:lnSpc>
              <a:spcBef>
                <a:spcPct val="0"/>
              </a:spcBef>
            </a:pPr>
            <a:r>
              <a:rPr lang="en-US" sz="26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Around </a:t>
            </a:r>
            <a:r>
              <a:rPr lang="en-US" sz="2617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60%</a:t>
            </a:r>
            <a:r>
              <a:rPr lang="en-US" sz="26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of spend is tied to suppliers through contracts, and </a:t>
            </a:r>
            <a:r>
              <a:rPr lang="en-US" sz="2617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90%</a:t>
            </a:r>
            <a:r>
              <a:rPr lang="en-US" sz="26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of income sits within a contractual framework.</a:t>
            </a:r>
          </a:p>
          <a:p>
            <a:pPr algn="l">
              <a:lnSpc>
                <a:spcPts val="4143"/>
              </a:lnSpc>
              <a:spcBef>
                <a:spcPct val="0"/>
              </a:spcBef>
            </a:pPr>
            <a:r>
              <a:rPr lang="en-US" sz="26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But contracts are complex and costly to manage. Clients demand higher performance, driving sharper focus on deliverables. With the shift to consumption-based models, cost control has never been more critical.</a:t>
            </a:r>
          </a:p>
        </p:txBody>
      </p:sp>
      <p:sp>
        <p:nvSpPr>
          <p:cNvPr id="5" name="Freeform 5"/>
          <p:cNvSpPr/>
          <p:nvPr/>
        </p:nvSpPr>
        <p:spPr>
          <a:xfrm>
            <a:off x="1970650" y="7010151"/>
            <a:ext cx="1363910" cy="1558754"/>
          </a:xfrm>
          <a:custGeom>
            <a:avLst/>
            <a:gdLst/>
            <a:ahLst/>
            <a:cxnLst/>
            <a:rect l="l" t="t" r="r" b="b"/>
            <a:pathLst>
              <a:path w="1363910" h="1558754">
                <a:moveTo>
                  <a:pt x="0" y="0"/>
                </a:moveTo>
                <a:lnTo>
                  <a:pt x="1363910" y="0"/>
                </a:lnTo>
                <a:lnTo>
                  <a:pt x="1363910" y="1558754"/>
                </a:lnTo>
                <a:lnTo>
                  <a:pt x="0" y="1558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99933" y="7010151"/>
            <a:ext cx="1611115" cy="1558754"/>
          </a:xfrm>
          <a:custGeom>
            <a:avLst/>
            <a:gdLst/>
            <a:ahLst/>
            <a:cxnLst/>
            <a:rect l="l" t="t" r="r" b="b"/>
            <a:pathLst>
              <a:path w="1611115" h="1558754">
                <a:moveTo>
                  <a:pt x="0" y="0"/>
                </a:moveTo>
                <a:lnTo>
                  <a:pt x="1611116" y="0"/>
                </a:lnTo>
                <a:lnTo>
                  <a:pt x="1611116" y="1558754"/>
                </a:lnTo>
                <a:lnTo>
                  <a:pt x="0" y="1558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7656" y="7010151"/>
            <a:ext cx="1497695" cy="1492079"/>
          </a:xfrm>
          <a:custGeom>
            <a:avLst/>
            <a:gdLst/>
            <a:ahLst/>
            <a:cxnLst/>
            <a:rect l="l" t="t" r="r" b="b"/>
            <a:pathLst>
              <a:path w="1497695" h="1492079">
                <a:moveTo>
                  <a:pt x="0" y="0"/>
                </a:moveTo>
                <a:lnTo>
                  <a:pt x="1497695" y="0"/>
                </a:lnTo>
                <a:lnTo>
                  <a:pt x="1497695" y="1492079"/>
                </a:lnTo>
                <a:lnTo>
                  <a:pt x="0" y="14920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573268" y="5881960"/>
            <a:ext cx="3664446" cy="48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600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Compliance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93783" y="5624785"/>
            <a:ext cx="3525441" cy="99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600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Obligation </a:t>
            </a:r>
          </a:p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600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Management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079" y="4671932"/>
            <a:ext cx="6771853" cy="657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68"/>
              </a:lnSpc>
              <a:spcBef>
                <a:spcPct val="0"/>
              </a:spcBef>
            </a:pPr>
            <a:r>
              <a:rPr lang="en-US" sz="3517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Success now depends on: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4512" y="5881960"/>
            <a:ext cx="3656186" cy="48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600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Intelligence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1362" y="8940380"/>
            <a:ext cx="16247938" cy="4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</a:t>
            </a:r>
            <a:r>
              <a:rPr lang="en-US" sz="2399" b="1" dirty="0" err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intELIEgence</a:t>
            </a:r>
            <a:r>
              <a:rPr lang="en-US" sz="23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gives </a:t>
            </a:r>
            <a:r>
              <a:rPr lang="en-US" sz="2399" b="1" dirty="0" err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organisations</a:t>
            </a:r>
            <a:r>
              <a:rPr lang="en-US" sz="23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single platform to handle today’s contractual challenges.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7028" y="240322"/>
            <a:ext cx="17354706" cy="696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57"/>
              </a:lnSpc>
              <a:spcBef>
                <a:spcPct val="0"/>
              </a:spcBef>
            </a:pPr>
            <a:r>
              <a:rPr lang="en-US" sz="3700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USERS, FEATURES AND DEPENDENCIES OF CONTRACT INT</a:t>
            </a:r>
            <a:r>
              <a:rPr lang="en-US" sz="3700">
                <a:solidFill>
                  <a:srgbClr val="F7F3F2"/>
                </a:solidFill>
                <a:latin typeface="Montserrat"/>
                <a:ea typeface="Montserrat"/>
                <a:cs typeface="Montserrat"/>
                <a:sym typeface="Montserrat"/>
              </a:rPr>
              <a:t>ELIE</a:t>
            </a:r>
            <a:r>
              <a:rPr lang="en-US" sz="3700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GENCE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519793" y="1487902"/>
            <a:ext cx="5248414" cy="1494137"/>
            <a:chOff x="0" y="0"/>
            <a:chExt cx="6997885" cy="1992183"/>
          </a:xfrm>
        </p:grpSpPr>
        <p:sp>
          <p:nvSpPr>
            <p:cNvPr id="5" name="Freeform 5"/>
            <p:cNvSpPr/>
            <p:nvPr/>
          </p:nvSpPr>
          <p:spPr>
            <a:xfrm>
              <a:off x="2500230" y="0"/>
              <a:ext cx="1992183" cy="1992183"/>
            </a:xfrm>
            <a:custGeom>
              <a:avLst/>
              <a:gdLst/>
              <a:ahLst/>
              <a:cxnLst/>
              <a:rect l="l" t="t" r="r" b="b"/>
              <a:pathLst>
                <a:path w="1992183" h="1992183">
                  <a:moveTo>
                    <a:pt x="0" y="0"/>
                  </a:moveTo>
                  <a:lnTo>
                    <a:pt x="1992183" y="0"/>
                  </a:lnTo>
                  <a:lnTo>
                    <a:pt x="1992183" y="1992183"/>
                  </a:lnTo>
                  <a:lnTo>
                    <a:pt x="0" y="1992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92183" cy="1992183"/>
            </a:xfrm>
            <a:custGeom>
              <a:avLst/>
              <a:gdLst/>
              <a:ahLst/>
              <a:cxnLst/>
              <a:rect l="l" t="t" r="r" b="b"/>
              <a:pathLst>
                <a:path w="1992183" h="1992183">
                  <a:moveTo>
                    <a:pt x="0" y="0"/>
                  </a:moveTo>
                  <a:lnTo>
                    <a:pt x="1992183" y="0"/>
                  </a:lnTo>
                  <a:lnTo>
                    <a:pt x="1992183" y="1992183"/>
                  </a:lnTo>
                  <a:lnTo>
                    <a:pt x="0" y="1992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005702" y="0"/>
              <a:ext cx="1992183" cy="1992183"/>
            </a:xfrm>
            <a:custGeom>
              <a:avLst/>
              <a:gdLst/>
              <a:ahLst/>
              <a:cxnLst/>
              <a:rect l="l" t="t" r="r" b="b"/>
              <a:pathLst>
                <a:path w="1992183" h="1992183">
                  <a:moveTo>
                    <a:pt x="0" y="0"/>
                  </a:moveTo>
                  <a:lnTo>
                    <a:pt x="1992183" y="0"/>
                  </a:lnTo>
                  <a:lnTo>
                    <a:pt x="1992183" y="1992183"/>
                  </a:lnTo>
                  <a:lnTo>
                    <a:pt x="0" y="1992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264868" y="7766331"/>
            <a:ext cx="1669249" cy="1727554"/>
          </a:xfrm>
          <a:custGeom>
            <a:avLst/>
            <a:gdLst/>
            <a:ahLst/>
            <a:cxnLst/>
            <a:rect l="l" t="t" r="r" b="b"/>
            <a:pathLst>
              <a:path w="1669249" h="1727554">
                <a:moveTo>
                  <a:pt x="0" y="0"/>
                </a:moveTo>
                <a:lnTo>
                  <a:pt x="1669248" y="0"/>
                </a:lnTo>
                <a:lnTo>
                  <a:pt x="1669248" y="1727554"/>
                </a:lnTo>
                <a:lnTo>
                  <a:pt x="0" y="1727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37308" y="7766331"/>
            <a:ext cx="1782654" cy="1727554"/>
          </a:xfrm>
          <a:custGeom>
            <a:avLst/>
            <a:gdLst/>
            <a:ahLst/>
            <a:cxnLst/>
            <a:rect l="l" t="t" r="r" b="b"/>
            <a:pathLst>
              <a:path w="1782654" h="1727554">
                <a:moveTo>
                  <a:pt x="0" y="0"/>
                </a:moveTo>
                <a:lnTo>
                  <a:pt x="1782654" y="0"/>
                </a:lnTo>
                <a:lnTo>
                  <a:pt x="1782654" y="1727554"/>
                </a:lnTo>
                <a:lnTo>
                  <a:pt x="0" y="1727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9021" y="4253637"/>
            <a:ext cx="2256002" cy="2256002"/>
          </a:xfrm>
          <a:custGeom>
            <a:avLst/>
            <a:gdLst/>
            <a:ahLst/>
            <a:cxnLst/>
            <a:rect l="l" t="t" r="r" b="b"/>
            <a:pathLst>
              <a:path w="2256002" h="2256002">
                <a:moveTo>
                  <a:pt x="0" y="0"/>
                </a:moveTo>
                <a:lnTo>
                  <a:pt x="2256002" y="0"/>
                </a:lnTo>
                <a:lnTo>
                  <a:pt x="2256002" y="2256002"/>
                </a:lnTo>
                <a:lnTo>
                  <a:pt x="0" y="2256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65745" y="4189287"/>
            <a:ext cx="2256002" cy="2256002"/>
          </a:xfrm>
          <a:custGeom>
            <a:avLst/>
            <a:gdLst/>
            <a:ahLst/>
            <a:cxnLst/>
            <a:rect l="l" t="t" r="r" b="b"/>
            <a:pathLst>
              <a:path w="2256002" h="2256002">
                <a:moveTo>
                  <a:pt x="0" y="0"/>
                </a:moveTo>
                <a:lnTo>
                  <a:pt x="2256002" y="0"/>
                </a:lnTo>
                <a:lnTo>
                  <a:pt x="2256002" y="2256002"/>
                </a:lnTo>
                <a:lnTo>
                  <a:pt x="0" y="22560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96936" y="4015499"/>
            <a:ext cx="3894128" cy="3968067"/>
          </a:xfrm>
          <a:custGeom>
            <a:avLst/>
            <a:gdLst/>
            <a:ahLst/>
            <a:cxnLst/>
            <a:rect l="l" t="t" r="r" b="b"/>
            <a:pathLst>
              <a:path w="3894128" h="3968067">
                <a:moveTo>
                  <a:pt x="0" y="0"/>
                </a:moveTo>
                <a:lnTo>
                  <a:pt x="3894128" y="0"/>
                </a:lnTo>
                <a:lnTo>
                  <a:pt x="3894128" y="3968067"/>
                </a:lnTo>
                <a:lnTo>
                  <a:pt x="0" y="39680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544240" y="7285999"/>
            <a:ext cx="9215399" cy="2831641"/>
          </a:xfrm>
          <a:custGeom>
            <a:avLst/>
            <a:gdLst/>
            <a:ahLst/>
            <a:cxnLst/>
            <a:rect l="l" t="t" r="r" b="b"/>
            <a:pathLst>
              <a:path w="9215399" h="2831641">
                <a:moveTo>
                  <a:pt x="0" y="0"/>
                </a:moveTo>
                <a:lnTo>
                  <a:pt x="9215399" y="0"/>
                </a:lnTo>
                <a:lnTo>
                  <a:pt x="9215399" y="2831641"/>
                </a:lnTo>
                <a:lnTo>
                  <a:pt x="0" y="28316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926681" y="3478198"/>
            <a:ext cx="4377843" cy="556351"/>
          </a:xfrm>
          <a:custGeom>
            <a:avLst/>
            <a:gdLst/>
            <a:ahLst/>
            <a:cxnLst/>
            <a:rect l="l" t="t" r="r" b="b"/>
            <a:pathLst>
              <a:path w="4377843" h="556351">
                <a:moveTo>
                  <a:pt x="0" y="0"/>
                </a:moveTo>
                <a:lnTo>
                  <a:pt x="4377843" y="0"/>
                </a:lnTo>
                <a:lnTo>
                  <a:pt x="4377843" y="556351"/>
                </a:lnTo>
                <a:lnTo>
                  <a:pt x="0" y="5563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4859997" y="5829442"/>
            <a:ext cx="3436994" cy="436785"/>
          </a:xfrm>
          <a:custGeom>
            <a:avLst/>
            <a:gdLst/>
            <a:ahLst/>
            <a:cxnLst/>
            <a:rect l="l" t="t" r="r" b="b"/>
            <a:pathLst>
              <a:path w="3436994" h="436785">
                <a:moveTo>
                  <a:pt x="0" y="0"/>
                </a:moveTo>
                <a:lnTo>
                  <a:pt x="3436994" y="0"/>
                </a:lnTo>
                <a:lnTo>
                  <a:pt x="3436994" y="436785"/>
                </a:lnTo>
                <a:lnTo>
                  <a:pt x="0" y="4367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5400000">
            <a:off x="9992560" y="5829442"/>
            <a:ext cx="3436994" cy="436785"/>
          </a:xfrm>
          <a:custGeom>
            <a:avLst/>
            <a:gdLst/>
            <a:ahLst/>
            <a:cxnLst/>
            <a:rect l="l" t="t" r="r" b="b"/>
            <a:pathLst>
              <a:path w="3436994" h="436785">
                <a:moveTo>
                  <a:pt x="0" y="0"/>
                </a:moveTo>
                <a:lnTo>
                  <a:pt x="3436994" y="0"/>
                </a:lnTo>
                <a:lnTo>
                  <a:pt x="3436994" y="436785"/>
                </a:lnTo>
                <a:lnTo>
                  <a:pt x="0" y="43678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733991" y="3051049"/>
            <a:ext cx="1236815" cy="1344364"/>
          </a:xfrm>
          <a:custGeom>
            <a:avLst/>
            <a:gdLst/>
            <a:ahLst/>
            <a:cxnLst/>
            <a:rect l="l" t="t" r="r" b="b"/>
            <a:pathLst>
              <a:path w="1236815" h="1344364">
                <a:moveTo>
                  <a:pt x="0" y="0"/>
                </a:moveTo>
                <a:lnTo>
                  <a:pt x="1236815" y="0"/>
                </a:lnTo>
                <a:lnTo>
                  <a:pt x="1236815" y="1344364"/>
                </a:lnTo>
                <a:lnTo>
                  <a:pt x="0" y="134436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934736" y="4347788"/>
            <a:ext cx="278948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Procurement Team</a:t>
            </a:r>
          </a:p>
        </p:txBody>
      </p:sp>
      <p:sp>
        <p:nvSpPr>
          <p:cNvPr id="19" name="Freeform 19"/>
          <p:cNvSpPr/>
          <p:nvPr/>
        </p:nvSpPr>
        <p:spPr>
          <a:xfrm>
            <a:off x="4672873" y="4944053"/>
            <a:ext cx="1236815" cy="1250888"/>
          </a:xfrm>
          <a:custGeom>
            <a:avLst/>
            <a:gdLst/>
            <a:ahLst/>
            <a:cxnLst/>
            <a:rect l="l" t="t" r="r" b="b"/>
            <a:pathLst>
              <a:path w="1236815" h="1250888">
                <a:moveTo>
                  <a:pt x="0" y="0"/>
                </a:moveTo>
                <a:lnTo>
                  <a:pt x="1236815" y="0"/>
                </a:lnTo>
                <a:lnTo>
                  <a:pt x="1236815" y="1250888"/>
                </a:lnTo>
                <a:lnTo>
                  <a:pt x="0" y="125088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329479" y="6247862"/>
            <a:ext cx="2030622" cy="405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Stakeholders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186727" y="2982039"/>
            <a:ext cx="3059600" cy="3602579"/>
            <a:chOff x="0" y="0"/>
            <a:chExt cx="4079466" cy="4803438"/>
          </a:xfrm>
        </p:grpSpPr>
        <p:sp>
          <p:nvSpPr>
            <p:cNvPr id="22" name="Freeform 22"/>
            <p:cNvSpPr/>
            <p:nvPr/>
          </p:nvSpPr>
          <p:spPr>
            <a:xfrm>
              <a:off x="2071409" y="0"/>
              <a:ext cx="1689600" cy="1560768"/>
            </a:xfrm>
            <a:custGeom>
              <a:avLst/>
              <a:gdLst/>
              <a:ahLst/>
              <a:cxnLst/>
              <a:rect l="l" t="t" r="r" b="b"/>
              <a:pathLst>
                <a:path w="1689600" h="1560768">
                  <a:moveTo>
                    <a:pt x="0" y="0"/>
                  </a:moveTo>
                  <a:lnTo>
                    <a:pt x="1689601" y="0"/>
                  </a:lnTo>
                  <a:lnTo>
                    <a:pt x="1689601" y="1560768"/>
                  </a:lnTo>
                  <a:lnTo>
                    <a:pt x="0" y="1560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752953" y="1630561"/>
              <a:ext cx="232651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rPr>
                <a:t>Sales Team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422322" y="2524006"/>
              <a:ext cx="1649087" cy="1667850"/>
            </a:xfrm>
            <a:custGeom>
              <a:avLst/>
              <a:gdLst/>
              <a:ahLst/>
              <a:cxnLst/>
              <a:rect l="l" t="t" r="r" b="b"/>
              <a:pathLst>
                <a:path w="1649087" h="1667850">
                  <a:moveTo>
                    <a:pt x="0" y="0"/>
                  </a:moveTo>
                  <a:lnTo>
                    <a:pt x="1649087" y="0"/>
                  </a:lnTo>
                  <a:lnTo>
                    <a:pt x="1649087" y="1667850"/>
                  </a:lnTo>
                  <a:lnTo>
                    <a:pt x="0" y="1667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278293"/>
              <a:ext cx="2534245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rPr>
                <a:t>Stakeholders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rot="1439210">
            <a:off x="16444344" y="7354499"/>
            <a:ext cx="753912" cy="1733130"/>
          </a:xfrm>
          <a:custGeom>
            <a:avLst/>
            <a:gdLst/>
            <a:ahLst/>
            <a:cxnLst/>
            <a:rect l="l" t="t" r="r" b="b"/>
            <a:pathLst>
              <a:path w="753912" h="1733130">
                <a:moveTo>
                  <a:pt x="0" y="0"/>
                </a:moveTo>
                <a:lnTo>
                  <a:pt x="753912" y="0"/>
                </a:lnTo>
                <a:lnTo>
                  <a:pt x="753912" y="1733130"/>
                </a:lnTo>
                <a:lnTo>
                  <a:pt x="0" y="173313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5599838" y="8172498"/>
            <a:ext cx="7506561" cy="972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85"/>
              </a:lnSpc>
              <a:spcBef>
                <a:spcPct val="0"/>
              </a:spcBef>
            </a:pPr>
            <a:r>
              <a:rPr lang="en-US" sz="251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Services module connects suppliers to </a:t>
            </a:r>
          </a:p>
          <a:p>
            <a:pPr algn="ctr">
              <a:lnSpc>
                <a:spcPts val="3985"/>
              </a:lnSpc>
              <a:spcBef>
                <a:spcPct val="0"/>
              </a:spcBef>
            </a:pPr>
            <a:r>
              <a:rPr lang="en-US" sz="251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sell contracts or internal services contracts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2077" y="3012949"/>
            <a:ext cx="366705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Exec’s (CEO,CFO,Legal)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829" y="6535009"/>
            <a:ext cx="314838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Supplier Portal or askelie access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099492" y="6535009"/>
            <a:ext cx="318850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 Portal or askelie access</a:t>
            </a:r>
          </a:p>
        </p:txBody>
      </p:sp>
      <p:sp>
        <p:nvSpPr>
          <p:cNvPr id="31" name="Freeform 31"/>
          <p:cNvSpPr/>
          <p:nvPr/>
        </p:nvSpPr>
        <p:spPr>
          <a:xfrm rot="-2400123" flipH="1">
            <a:off x="1206147" y="7325554"/>
            <a:ext cx="753912" cy="1733130"/>
          </a:xfrm>
          <a:custGeom>
            <a:avLst/>
            <a:gdLst/>
            <a:ahLst/>
            <a:cxnLst/>
            <a:rect l="l" t="t" r="r" b="b"/>
            <a:pathLst>
              <a:path w="753912" h="1733130">
                <a:moveTo>
                  <a:pt x="753912" y="0"/>
                </a:moveTo>
                <a:lnTo>
                  <a:pt x="0" y="0"/>
                </a:lnTo>
                <a:lnTo>
                  <a:pt x="0" y="1733131"/>
                </a:lnTo>
                <a:lnTo>
                  <a:pt x="753912" y="1733131"/>
                </a:lnTo>
                <a:lnTo>
                  <a:pt x="753912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2414" y="103560"/>
            <a:ext cx="1244921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USED ACROSS MULTIPLE PERSONAS</a:t>
            </a:r>
          </a:p>
        </p:txBody>
      </p:sp>
      <p:sp>
        <p:nvSpPr>
          <p:cNvPr id="3" name="Freeform 3"/>
          <p:cNvSpPr/>
          <p:nvPr/>
        </p:nvSpPr>
        <p:spPr>
          <a:xfrm rot="1744446">
            <a:off x="9503316" y="2161207"/>
            <a:ext cx="1786509" cy="4114800"/>
          </a:xfrm>
          <a:custGeom>
            <a:avLst/>
            <a:gdLst/>
            <a:ahLst/>
            <a:cxnLst/>
            <a:rect l="l" t="t" r="r" b="b"/>
            <a:pathLst>
              <a:path w="1786509" h="4114800">
                <a:moveTo>
                  <a:pt x="0" y="0"/>
                </a:moveTo>
                <a:lnTo>
                  <a:pt x="1786509" y="0"/>
                </a:lnTo>
                <a:lnTo>
                  <a:pt x="1786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154662" y="3292150"/>
            <a:ext cx="1794863" cy="4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9"/>
              </a:lnSpc>
              <a:spcBef>
                <a:spcPct val="0"/>
              </a:spcBef>
            </a:pPr>
            <a:r>
              <a:rPr lang="en-US" sz="2399" b="1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Suppliers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0519" y="1779675"/>
            <a:ext cx="5507836" cy="196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its client contract Landscape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performance 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Attend and record review or respond to comments made from client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Change contracts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04339" y="6808472"/>
            <a:ext cx="2700647" cy="4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Procurement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67846" y="7291809"/>
            <a:ext cx="4046409" cy="276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Contract Landscape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Onboard new Contracts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renewals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Process Contract Changes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Supplier on-boarding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Repository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SaaS contracts </a:t>
            </a:r>
          </a:p>
        </p:txBody>
      </p:sp>
      <p:sp>
        <p:nvSpPr>
          <p:cNvPr id="8" name="Freeform 8"/>
          <p:cNvSpPr/>
          <p:nvPr/>
        </p:nvSpPr>
        <p:spPr>
          <a:xfrm rot="4834188">
            <a:off x="4973612" y="2984398"/>
            <a:ext cx="1628535" cy="3750944"/>
          </a:xfrm>
          <a:custGeom>
            <a:avLst/>
            <a:gdLst/>
            <a:ahLst/>
            <a:cxnLst/>
            <a:rect l="l" t="t" r="r" b="b"/>
            <a:pathLst>
              <a:path w="1628535" h="3750944">
                <a:moveTo>
                  <a:pt x="0" y="0"/>
                </a:moveTo>
                <a:lnTo>
                  <a:pt x="1628535" y="0"/>
                </a:lnTo>
                <a:lnTo>
                  <a:pt x="1628535" y="3750944"/>
                </a:lnTo>
                <a:lnTo>
                  <a:pt x="0" y="3750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208732">
            <a:off x="7330205" y="3124777"/>
            <a:ext cx="1573259" cy="3623628"/>
          </a:xfrm>
          <a:custGeom>
            <a:avLst/>
            <a:gdLst/>
            <a:ahLst/>
            <a:cxnLst/>
            <a:rect l="l" t="t" r="r" b="b"/>
            <a:pathLst>
              <a:path w="1573259" h="3623628">
                <a:moveTo>
                  <a:pt x="0" y="0"/>
                </a:moveTo>
                <a:lnTo>
                  <a:pt x="1573258" y="0"/>
                </a:lnTo>
                <a:lnTo>
                  <a:pt x="1573258" y="3623628"/>
                </a:lnTo>
                <a:lnTo>
                  <a:pt x="0" y="36236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700000">
            <a:off x="6164318" y="3906967"/>
            <a:ext cx="1786509" cy="4114800"/>
          </a:xfrm>
          <a:custGeom>
            <a:avLst/>
            <a:gdLst/>
            <a:ahLst/>
            <a:cxnLst/>
            <a:rect l="l" t="t" r="r" b="b"/>
            <a:pathLst>
              <a:path w="1786509" h="4114800">
                <a:moveTo>
                  <a:pt x="0" y="0"/>
                </a:moveTo>
                <a:lnTo>
                  <a:pt x="1786509" y="0"/>
                </a:lnTo>
                <a:lnTo>
                  <a:pt x="1786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061530">
            <a:off x="9213629" y="3799653"/>
            <a:ext cx="1786509" cy="4114800"/>
          </a:xfrm>
          <a:custGeom>
            <a:avLst/>
            <a:gdLst/>
            <a:ahLst/>
            <a:cxnLst/>
            <a:rect l="l" t="t" r="r" b="b"/>
            <a:pathLst>
              <a:path w="1786509" h="4114800">
                <a:moveTo>
                  <a:pt x="0" y="0"/>
                </a:moveTo>
                <a:lnTo>
                  <a:pt x="1786509" y="0"/>
                </a:lnTo>
                <a:lnTo>
                  <a:pt x="1786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316032">
            <a:off x="7908338" y="3502350"/>
            <a:ext cx="1295840" cy="2984661"/>
          </a:xfrm>
          <a:custGeom>
            <a:avLst/>
            <a:gdLst/>
            <a:ahLst/>
            <a:cxnLst/>
            <a:rect l="l" t="t" r="r" b="b"/>
            <a:pathLst>
              <a:path w="1295840" h="2984661">
                <a:moveTo>
                  <a:pt x="0" y="0"/>
                </a:moveTo>
                <a:lnTo>
                  <a:pt x="1295840" y="0"/>
                </a:lnTo>
                <a:lnTo>
                  <a:pt x="1295840" y="2984660"/>
                </a:lnTo>
                <a:lnTo>
                  <a:pt x="0" y="2984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316032">
            <a:off x="8148189" y="4212256"/>
            <a:ext cx="1185111" cy="2729622"/>
          </a:xfrm>
          <a:custGeom>
            <a:avLst/>
            <a:gdLst/>
            <a:ahLst/>
            <a:cxnLst/>
            <a:rect l="l" t="t" r="r" b="b"/>
            <a:pathLst>
              <a:path w="1185111" h="2729622">
                <a:moveTo>
                  <a:pt x="0" y="0"/>
                </a:moveTo>
                <a:lnTo>
                  <a:pt x="1185111" y="0"/>
                </a:lnTo>
                <a:lnTo>
                  <a:pt x="1185111" y="2729622"/>
                </a:lnTo>
                <a:lnTo>
                  <a:pt x="0" y="2729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44613" y="4068505"/>
            <a:ext cx="2584816" cy="2552506"/>
          </a:xfrm>
          <a:custGeom>
            <a:avLst/>
            <a:gdLst/>
            <a:ahLst/>
            <a:cxnLst/>
            <a:rect l="l" t="t" r="r" b="b"/>
            <a:pathLst>
              <a:path w="2584816" h="2552506">
                <a:moveTo>
                  <a:pt x="0" y="0"/>
                </a:moveTo>
                <a:lnTo>
                  <a:pt x="2584816" y="0"/>
                </a:lnTo>
                <a:lnTo>
                  <a:pt x="2584816" y="2552506"/>
                </a:lnTo>
                <a:lnTo>
                  <a:pt x="0" y="25525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014305" y="4200107"/>
            <a:ext cx="1445432" cy="1141968"/>
          </a:xfrm>
          <a:custGeom>
            <a:avLst/>
            <a:gdLst/>
            <a:ahLst/>
            <a:cxnLst/>
            <a:rect l="l" t="t" r="r" b="b"/>
            <a:pathLst>
              <a:path w="1445432" h="1141968">
                <a:moveTo>
                  <a:pt x="0" y="0"/>
                </a:moveTo>
                <a:lnTo>
                  <a:pt x="1445432" y="0"/>
                </a:lnTo>
                <a:lnTo>
                  <a:pt x="1445432" y="1141968"/>
                </a:lnTo>
                <a:lnTo>
                  <a:pt x="0" y="11419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7533" t="-40259" r="-37172" b="-80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714807" y="2830706"/>
            <a:ext cx="2406595" cy="4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87538" y="962025"/>
            <a:ext cx="3861132" cy="196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Contract Landscape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Performance views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Cost views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renewals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Change contracts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2862" y="4630795"/>
            <a:ext cx="3924457" cy="236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just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Contract Landscape</a:t>
            </a:r>
          </a:p>
          <a:p>
            <a:pPr marL="431799" lvl="1" indent="-215899" algn="just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Onboard new Contracts</a:t>
            </a:r>
          </a:p>
          <a:p>
            <a:pPr marL="431799" lvl="1" indent="-215899" algn="just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renewals</a:t>
            </a:r>
          </a:p>
          <a:p>
            <a:pPr marL="431799" lvl="1" indent="-215899" algn="just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Change contracts</a:t>
            </a:r>
          </a:p>
          <a:p>
            <a:pPr marL="431799" lvl="1" indent="-215899" algn="just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Request new Supplier</a:t>
            </a:r>
          </a:p>
          <a:p>
            <a:pPr marL="431799" lvl="1" indent="-215899" algn="just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Content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6553" y="4179616"/>
            <a:ext cx="2734910" cy="40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7"/>
              </a:lnSpc>
              <a:spcBef>
                <a:spcPct val="0"/>
              </a:spcBef>
            </a:pPr>
            <a:r>
              <a:rPr lang="en-US" sz="220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Department Head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41113" y="1620930"/>
            <a:ext cx="1942471" cy="4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Operations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15142" y="2112431"/>
            <a:ext cx="4542830" cy="276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Contract Landscape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Onboard new Contracts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renewals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Change contracts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Facility management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Assets with contracts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Under Warranty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88018" y="6069989"/>
            <a:ext cx="2791131" cy="4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7140" y="6606349"/>
            <a:ext cx="5882792" cy="276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Contract Landscape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Verify Contract Costs &amp; Conditions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Budgets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Connecting Assets to Contract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Invoice matching to contract terms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Manage consumptions costs- SaaS</a:t>
            </a:r>
          </a:p>
          <a:p>
            <a:pPr marL="431799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Track contractual spend to actual spend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310143" y="7051089"/>
            <a:ext cx="1404575" cy="43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97798" y="7455448"/>
            <a:ext cx="4767976" cy="276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View Contract Landscape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Onboard new Contracts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Creation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Audit/Compliance 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 renewals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Change contracts</a:t>
            </a:r>
          </a:p>
          <a:p>
            <a:pPr marL="431797" lvl="1" indent="-215899" algn="l">
              <a:lnSpc>
                <a:spcPts val="3165"/>
              </a:lnSpc>
              <a:buFont typeface="Arial"/>
              <a:buChar char="•"/>
            </a:pPr>
            <a:r>
              <a:rPr lang="en-US" sz="1999" b="1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Legal LLM’s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14305" y="5397886"/>
            <a:ext cx="1445432" cy="84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443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ELIE for </a:t>
            </a:r>
          </a:p>
          <a:p>
            <a:pPr algn="ctr">
              <a:lnSpc>
                <a:spcPts val="3420"/>
              </a:lnSpc>
            </a:pPr>
            <a:r>
              <a:rPr lang="en-US" sz="2443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Contracts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2823" y="285211"/>
            <a:ext cx="17064588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SIAM- SERVICE INTEGRATION &amp; MANAGEMENT MODULE</a:t>
            </a:r>
          </a:p>
        </p:txBody>
      </p:sp>
      <p:sp>
        <p:nvSpPr>
          <p:cNvPr id="3" name="Freeform 3"/>
          <p:cNvSpPr/>
          <p:nvPr/>
        </p:nvSpPr>
        <p:spPr>
          <a:xfrm>
            <a:off x="3061195" y="4023039"/>
            <a:ext cx="12590084" cy="4228005"/>
          </a:xfrm>
          <a:custGeom>
            <a:avLst/>
            <a:gdLst/>
            <a:ahLst/>
            <a:cxnLst/>
            <a:rect l="l" t="t" r="r" b="b"/>
            <a:pathLst>
              <a:path w="12590084" h="4228005">
                <a:moveTo>
                  <a:pt x="0" y="0"/>
                </a:moveTo>
                <a:lnTo>
                  <a:pt x="12590084" y="0"/>
                </a:lnTo>
                <a:lnTo>
                  <a:pt x="12590084" y="4228005"/>
                </a:lnTo>
                <a:lnTo>
                  <a:pt x="0" y="422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-888770" y="5929975"/>
            <a:ext cx="4606558" cy="626759"/>
            <a:chOff x="0" y="0"/>
            <a:chExt cx="1327573" cy="1806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7573" cy="180627"/>
            </a:xfrm>
            <a:custGeom>
              <a:avLst/>
              <a:gdLst/>
              <a:ahLst/>
              <a:cxnLst/>
              <a:rect l="l" t="t" r="r" b="b"/>
              <a:pathLst>
                <a:path w="1327573" h="180627">
                  <a:moveTo>
                    <a:pt x="1124373" y="0"/>
                  </a:moveTo>
                  <a:lnTo>
                    <a:pt x="0" y="0"/>
                  </a:lnTo>
                  <a:lnTo>
                    <a:pt x="0" y="180627"/>
                  </a:lnTo>
                  <a:lnTo>
                    <a:pt x="1124373" y="180627"/>
                  </a:lnTo>
                  <a:lnTo>
                    <a:pt x="1327573" y="90313"/>
                  </a:lnTo>
                  <a:lnTo>
                    <a:pt x="1124373" y="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213273" cy="256827"/>
            </a:xfrm>
            <a:prstGeom prst="rect">
              <a:avLst/>
            </a:prstGeom>
          </p:spPr>
          <p:txBody>
            <a:bodyPr lIns="46425" tIns="46425" rIns="46425" bIns="46425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148034" y="5907868"/>
            <a:ext cx="2455825" cy="58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en-US" sz="3289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SIAM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752272" y="5098483"/>
            <a:ext cx="2954249" cy="611911"/>
            <a:chOff x="0" y="0"/>
            <a:chExt cx="872049" cy="1806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049" cy="180627"/>
            </a:xfrm>
            <a:custGeom>
              <a:avLst/>
              <a:gdLst/>
              <a:ahLst/>
              <a:cxnLst/>
              <a:rect l="l" t="t" r="r" b="b"/>
              <a:pathLst>
                <a:path w="872049" h="180627">
                  <a:moveTo>
                    <a:pt x="668849" y="0"/>
                  </a:moveTo>
                  <a:lnTo>
                    <a:pt x="0" y="0"/>
                  </a:lnTo>
                  <a:lnTo>
                    <a:pt x="0" y="180627"/>
                  </a:lnTo>
                  <a:lnTo>
                    <a:pt x="668849" y="180627"/>
                  </a:lnTo>
                  <a:lnTo>
                    <a:pt x="872049" y="90313"/>
                  </a:lnTo>
                  <a:lnTo>
                    <a:pt x="668849" y="0"/>
                  </a:lnTo>
                  <a:close/>
                </a:path>
              </a:pathLst>
            </a:custGeom>
            <a:solidFill>
              <a:srgbClr val="957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57749" cy="256827"/>
            </a:xfrm>
            <a:prstGeom prst="rect">
              <a:avLst/>
            </a:prstGeom>
          </p:spPr>
          <p:txBody>
            <a:bodyPr lIns="54286" tIns="54286" rIns="54286" bIns="54286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690716" y="6580109"/>
            <a:ext cx="3077360" cy="611911"/>
            <a:chOff x="0" y="0"/>
            <a:chExt cx="908390" cy="1806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8390" cy="180627"/>
            </a:xfrm>
            <a:custGeom>
              <a:avLst/>
              <a:gdLst/>
              <a:ahLst/>
              <a:cxnLst/>
              <a:rect l="l" t="t" r="r" b="b"/>
              <a:pathLst>
                <a:path w="908390" h="180627">
                  <a:moveTo>
                    <a:pt x="705190" y="0"/>
                  </a:moveTo>
                  <a:lnTo>
                    <a:pt x="0" y="0"/>
                  </a:lnTo>
                  <a:lnTo>
                    <a:pt x="0" y="180627"/>
                  </a:lnTo>
                  <a:lnTo>
                    <a:pt x="705190" y="180627"/>
                  </a:lnTo>
                  <a:lnTo>
                    <a:pt x="908390" y="90313"/>
                  </a:lnTo>
                  <a:lnTo>
                    <a:pt x="705190" y="0"/>
                  </a:lnTo>
                  <a:close/>
                </a:path>
              </a:pathLst>
            </a:custGeom>
            <a:solidFill>
              <a:srgbClr val="957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794090" cy="256827"/>
            </a:xfrm>
            <a:prstGeom prst="rect">
              <a:avLst/>
            </a:prstGeom>
          </p:spPr>
          <p:txBody>
            <a:bodyPr lIns="54286" tIns="54286" rIns="54286" bIns="54286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950304" y="4724825"/>
            <a:ext cx="2206933" cy="611911"/>
            <a:chOff x="0" y="0"/>
            <a:chExt cx="651453" cy="1806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1453" cy="180627"/>
            </a:xfrm>
            <a:custGeom>
              <a:avLst/>
              <a:gdLst/>
              <a:ahLst/>
              <a:cxnLst/>
              <a:rect l="l" t="t" r="r" b="b"/>
              <a:pathLst>
                <a:path w="651453" h="180627">
                  <a:moveTo>
                    <a:pt x="448253" y="0"/>
                  </a:moveTo>
                  <a:lnTo>
                    <a:pt x="0" y="0"/>
                  </a:lnTo>
                  <a:lnTo>
                    <a:pt x="0" y="180627"/>
                  </a:lnTo>
                  <a:lnTo>
                    <a:pt x="448253" y="180627"/>
                  </a:lnTo>
                  <a:lnTo>
                    <a:pt x="651453" y="90313"/>
                  </a:lnTo>
                  <a:lnTo>
                    <a:pt x="448253" y="0"/>
                  </a:ln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537153" cy="256827"/>
            </a:xfrm>
            <a:prstGeom prst="rect">
              <a:avLst/>
            </a:prstGeom>
          </p:spPr>
          <p:txBody>
            <a:bodyPr lIns="54286" tIns="54286" rIns="54286" bIns="54286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1888157" y="7060216"/>
            <a:ext cx="2346075" cy="626759"/>
            <a:chOff x="0" y="0"/>
            <a:chExt cx="676120" cy="18062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6120" cy="180627"/>
            </a:xfrm>
            <a:custGeom>
              <a:avLst/>
              <a:gdLst/>
              <a:ahLst/>
              <a:cxnLst/>
              <a:rect l="l" t="t" r="r" b="b"/>
              <a:pathLst>
                <a:path w="676120" h="180627">
                  <a:moveTo>
                    <a:pt x="472920" y="0"/>
                  </a:moveTo>
                  <a:lnTo>
                    <a:pt x="0" y="0"/>
                  </a:lnTo>
                  <a:lnTo>
                    <a:pt x="0" y="180627"/>
                  </a:lnTo>
                  <a:lnTo>
                    <a:pt x="472920" y="180627"/>
                  </a:lnTo>
                  <a:lnTo>
                    <a:pt x="676120" y="90313"/>
                  </a:lnTo>
                  <a:lnTo>
                    <a:pt x="47292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561820" cy="256827"/>
            </a:xfrm>
            <a:prstGeom prst="rect">
              <a:avLst/>
            </a:prstGeom>
          </p:spPr>
          <p:txBody>
            <a:bodyPr lIns="46425" tIns="46425" rIns="46425" bIns="46425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 rot="-5400000">
            <a:off x="2226104" y="7339828"/>
            <a:ext cx="1584455" cy="58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en-US" sz="3289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Cost</a:t>
            </a: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14011333" y="5222425"/>
            <a:ext cx="3961863" cy="626759"/>
            <a:chOff x="0" y="0"/>
            <a:chExt cx="1141777" cy="18062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41777" cy="180627"/>
            </a:xfrm>
            <a:custGeom>
              <a:avLst/>
              <a:gdLst/>
              <a:ahLst/>
              <a:cxnLst/>
              <a:rect l="l" t="t" r="r" b="b"/>
              <a:pathLst>
                <a:path w="1141777" h="180627">
                  <a:moveTo>
                    <a:pt x="938577" y="0"/>
                  </a:moveTo>
                  <a:lnTo>
                    <a:pt x="0" y="0"/>
                  </a:lnTo>
                  <a:lnTo>
                    <a:pt x="0" y="180627"/>
                  </a:lnTo>
                  <a:lnTo>
                    <a:pt x="938577" y="180627"/>
                  </a:lnTo>
                  <a:lnTo>
                    <a:pt x="1141777" y="90313"/>
                  </a:lnTo>
                  <a:lnTo>
                    <a:pt x="938577" y="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027477" cy="256827"/>
            </a:xfrm>
            <a:prstGeom prst="rect">
              <a:avLst/>
            </a:prstGeom>
          </p:spPr>
          <p:txBody>
            <a:bodyPr lIns="46425" tIns="46425" rIns="46425" bIns="46425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15712686" y="4414531"/>
            <a:ext cx="2346075" cy="626759"/>
            <a:chOff x="0" y="0"/>
            <a:chExt cx="676120" cy="18062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76120" cy="180627"/>
            </a:xfrm>
            <a:custGeom>
              <a:avLst/>
              <a:gdLst/>
              <a:ahLst/>
              <a:cxnLst/>
              <a:rect l="l" t="t" r="r" b="b"/>
              <a:pathLst>
                <a:path w="676120" h="180627">
                  <a:moveTo>
                    <a:pt x="472920" y="0"/>
                  </a:moveTo>
                  <a:lnTo>
                    <a:pt x="0" y="0"/>
                  </a:lnTo>
                  <a:lnTo>
                    <a:pt x="0" y="180627"/>
                  </a:lnTo>
                  <a:lnTo>
                    <a:pt x="472920" y="180627"/>
                  </a:lnTo>
                  <a:lnTo>
                    <a:pt x="676120" y="90313"/>
                  </a:lnTo>
                  <a:lnTo>
                    <a:pt x="472920" y="0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561820" cy="256827"/>
            </a:xfrm>
            <a:prstGeom prst="rect">
              <a:avLst/>
            </a:prstGeom>
          </p:spPr>
          <p:txBody>
            <a:bodyPr lIns="46425" tIns="46425" rIns="46425" bIns="46425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 rot="-5400000">
            <a:off x="15479474" y="4697964"/>
            <a:ext cx="2726775" cy="58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en-US" sz="3289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Billing</a:t>
            </a:r>
          </a:p>
        </p:txBody>
      </p:sp>
      <p:sp>
        <p:nvSpPr>
          <p:cNvPr id="28" name="TextBox 28"/>
          <p:cNvSpPr txBox="1"/>
          <p:nvPr/>
        </p:nvSpPr>
        <p:spPr>
          <a:xfrm rot="-5400000">
            <a:off x="14725790" y="5522666"/>
            <a:ext cx="2455825" cy="58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en-US" sz="3289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Services</a:t>
            </a:r>
          </a:p>
        </p:txBody>
      </p:sp>
      <p:sp>
        <p:nvSpPr>
          <p:cNvPr id="29" name="TextBox 29"/>
          <p:cNvSpPr txBox="1"/>
          <p:nvPr/>
        </p:nvSpPr>
        <p:spPr>
          <a:xfrm rot="-5400000">
            <a:off x="824409" y="5907868"/>
            <a:ext cx="2726775" cy="58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en-US" sz="3289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Performance</a:t>
            </a:r>
          </a:p>
        </p:txBody>
      </p:sp>
      <p:sp>
        <p:nvSpPr>
          <p:cNvPr id="30" name="TextBox 30"/>
          <p:cNvSpPr txBox="1"/>
          <p:nvPr/>
        </p:nvSpPr>
        <p:spPr>
          <a:xfrm rot="-5400000">
            <a:off x="1684766" y="4563776"/>
            <a:ext cx="2653485" cy="55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Income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3226894" y="6944564"/>
            <a:ext cx="5061106" cy="3204138"/>
            <a:chOff x="0" y="0"/>
            <a:chExt cx="6748141" cy="4272184"/>
          </a:xfrm>
        </p:grpSpPr>
        <p:sp>
          <p:nvSpPr>
            <p:cNvPr id="32" name="Freeform 32"/>
            <p:cNvSpPr/>
            <p:nvPr/>
          </p:nvSpPr>
          <p:spPr>
            <a:xfrm>
              <a:off x="3346655" y="0"/>
              <a:ext cx="3117914" cy="2556690"/>
            </a:xfrm>
            <a:custGeom>
              <a:avLst/>
              <a:gdLst/>
              <a:ahLst/>
              <a:cxnLst/>
              <a:rect l="l" t="t" r="r" b="b"/>
              <a:pathLst>
                <a:path w="3117914" h="2556690">
                  <a:moveTo>
                    <a:pt x="0" y="0"/>
                  </a:moveTo>
                  <a:lnTo>
                    <a:pt x="3117915" y="0"/>
                  </a:lnTo>
                  <a:lnTo>
                    <a:pt x="3117915" y="2556690"/>
                  </a:lnTo>
                  <a:lnTo>
                    <a:pt x="0" y="2556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618608" y="632715"/>
              <a:ext cx="2574009" cy="1110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8"/>
                </a:lnSpc>
                <a:spcBef>
                  <a:spcPct val="0"/>
                </a:spcBef>
              </a:pPr>
              <a:r>
                <a:rPr lang="en-US" sz="1445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What is the current </a:t>
              </a:r>
            </a:p>
            <a:p>
              <a:pPr algn="ctr">
                <a:lnSpc>
                  <a:spcPts val="2288"/>
                </a:lnSpc>
                <a:spcBef>
                  <a:spcPct val="0"/>
                </a:spcBef>
              </a:pPr>
              <a:r>
                <a:rPr lang="en-US" sz="1445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Spend for the </a:t>
              </a:r>
            </a:p>
            <a:p>
              <a:pPr algn="ctr">
                <a:lnSpc>
                  <a:spcPts val="2288"/>
                </a:lnSpc>
                <a:spcBef>
                  <a:spcPct val="0"/>
                </a:spcBef>
              </a:pPr>
              <a:r>
                <a:rPr lang="en-US" sz="1445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HP contract?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3763545" y="1941895"/>
              <a:ext cx="2841815" cy="2330288"/>
            </a:xfrm>
            <a:custGeom>
              <a:avLst/>
              <a:gdLst/>
              <a:ahLst/>
              <a:cxnLst/>
              <a:rect l="l" t="t" r="r" b="b"/>
              <a:pathLst>
                <a:path w="2841815" h="2330288">
                  <a:moveTo>
                    <a:pt x="0" y="0"/>
                  </a:moveTo>
                  <a:lnTo>
                    <a:pt x="2841815" y="0"/>
                  </a:lnTo>
                  <a:lnTo>
                    <a:pt x="2841815" y="2330289"/>
                  </a:lnTo>
                  <a:lnTo>
                    <a:pt x="0" y="2330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620764" y="2355226"/>
              <a:ext cx="3127377" cy="1356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5"/>
                </a:lnSpc>
                <a:spcBef>
                  <a:spcPct val="0"/>
                </a:spcBef>
              </a:pPr>
              <a:r>
                <a:rPr lang="en-US" sz="131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Show me the </a:t>
              </a:r>
            </a:p>
            <a:p>
              <a:pPr algn="ctr">
                <a:lnSpc>
                  <a:spcPts val="2085"/>
                </a:lnSpc>
                <a:spcBef>
                  <a:spcPct val="0"/>
                </a:spcBef>
              </a:pPr>
              <a:r>
                <a:rPr lang="en-US" sz="131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Supply chain for Marketing app</a:t>
              </a:r>
            </a:p>
            <a:p>
              <a:pPr algn="ctr">
                <a:lnSpc>
                  <a:spcPts val="2085"/>
                </a:lnSpc>
                <a:spcBef>
                  <a:spcPct val="0"/>
                </a:spcBef>
              </a:pPr>
              <a:endParaRPr lang="en-US" sz="131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2130386" y="2133676"/>
              <a:ext cx="2138508" cy="2138508"/>
            </a:xfrm>
            <a:custGeom>
              <a:avLst/>
              <a:gdLst/>
              <a:ahLst/>
              <a:cxnLst/>
              <a:rect l="l" t="t" r="r" b="b"/>
              <a:pathLst>
                <a:path w="2138508" h="2138508">
                  <a:moveTo>
                    <a:pt x="0" y="0"/>
                  </a:moveTo>
                  <a:lnTo>
                    <a:pt x="2138508" y="0"/>
                  </a:lnTo>
                  <a:lnTo>
                    <a:pt x="2138508" y="2138508"/>
                  </a:lnTo>
                  <a:lnTo>
                    <a:pt x="0" y="2138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2602295"/>
              <a:ext cx="2536775" cy="1582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1"/>
                </a:lnSpc>
                <a:spcBef>
                  <a:spcPct val="0"/>
                </a:spcBef>
              </a:pPr>
              <a:r>
                <a:rPr lang="en-US" sz="207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SIAM </a:t>
              </a:r>
            </a:p>
            <a:p>
              <a:pPr algn="ctr">
                <a:lnSpc>
                  <a:spcPts val="3291"/>
                </a:lnSpc>
                <a:spcBef>
                  <a:spcPct val="0"/>
                </a:spcBef>
              </a:pPr>
              <a:r>
                <a:rPr lang="en-US" sz="207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Conversation </a:t>
              </a:r>
            </a:p>
            <a:p>
              <a:pPr algn="ctr">
                <a:lnSpc>
                  <a:spcPts val="3291"/>
                </a:lnSpc>
                <a:spcBef>
                  <a:spcPct val="0"/>
                </a:spcBef>
              </a:pPr>
              <a:r>
                <a:rPr lang="en-US" sz="207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Chat</a:t>
              </a:r>
            </a:p>
          </p:txBody>
        </p:sp>
      </p:grpSp>
      <p:sp>
        <p:nvSpPr>
          <p:cNvPr id="38" name="Freeform 38"/>
          <p:cNvSpPr/>
          <p:nvPr/>
        </p:nvSpPr>
        <p:spPr>
          <a:xfrm rot="-1125590">
            <a:off x="-4566938" y="6802547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0" y="2176133"/>
            <a:ext cx="18288000" cy="136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8"/>
              </a:lnSpc>
              <a:spcBef>
                <a:spcPct val="0"/>
              </a:spcBef>
            </a:pPr>
            <a:r>
              <a:rPr lang="en-US" sz="35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CI provides a unique end to end view of the Service. This module links the supplier contracts to sales contracts for clients or internal services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2265" y="307657"/>
            <a:ext cx="16658714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THE NEEDS - WHY CAPTURE, TRACK AND ANALYSE CONTRACTS &amp; AGREEMENTS?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32265" y="2189473"/>
            <a:ext cx="15994263" cy="116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5"/>
              </a:lnSpc>
              <a:spcBef>
                <a:spcPct val="0"/>
              </a:spcBef>
            </a:pPr>
            <a:r>
              <a:rPr lang="en-US" sz="3221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TO CONTROL SPENDING, AVOID DUPLICATION AND OVER PAYMENT AND MEASURE PERFORMANCE OF BOTH SUPPLIERS AND CLIENT CONTRACTS -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4168" y="3530305"/>
            <a:ext cx="2542431" cy="663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8"/>
              </a:lnSpc>
              <a:spcBef>
                <a:spcPct val="0"/>
              </a:spcBef>
            </a:pPr>
            <a:r>
              <a:rPr lang="en-US" sz="3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 need: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2823" y="4320347"/>
            <a:ext cx="17148155" cy="535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l">
              <a:lnSpc>
                <a:spcPts val="4748"/>
              </a:lnSpc>
              <a:buFont typeface="Arial"/>
              <a:buChar char="•"/>
            </a:pPr>
            <a:r>
              <a:rPr lang="en-US" sz="2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Outside of HR, around 60% of business income goes to suppliers and services, with all income tied up in agreements and contracts that demand stronger performance and obligation management.</a:t>
            </a:r>
          </a:p>
          <a:p>
            <a:pPr marL="647694" lvl="1" indent="-323847" algn="l">
              <a:lnSpc>
                <a:spcPts val="4748"/>
              </a:lnSpc>
              <a:buFont typeface="Arial"/>
              <a:buChar char="•"/>
            </a:pPr>
            <a:r>
              <a:rPr lang="en-US" sz="2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shift to consumption-based pricing creates added pressure on businesses to track and control usage-driven costs.</a:t>
            </a:r>
          </a:p>
          <a:p>
            <a:pPr marL="647694" lvl="1" indent="-323847" algn="l">
              <a:lnSpc>
                <a:spcPts val="4748"/>
              </a:lnSpc>
              <a:buFont typeface="Arial"/>
              <a:buChar char="•"/>
            </a:pPr>
            <a:r>
              <a:rPr lang="en-US" sz="2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Every contract carries risk, and without proper monitoring these risks can quickly turn into operational issues.</a:t>
            </a:r>
          </a:p>
          <a:p>
            <a:pPr marL="647694" lvl="1" indent="-323847" algn="l">
              <a:lnSpc>
                <a:spcPts val="4748"/>
              </a:lnSpc>
              <a:buFont typeface="Arial"/>
              <a:buChar char="•"/>
            </a:pPr>
            <a:r>
              <a:rPr lang="en-US" sz="2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Contracts run across the whole organisation, not just procurement, yet post-contract performance often lacks visibility, driving inefficiency and higher costs.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2823" y="285211"/>
            <a:ext cx="16658714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CURRENTLY - SUPPLIER INFORMATION IN SILOS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42823" y="1890784"/>
            <a:ext cx="8329357" cy="7288187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0" y="50800"/>
                  </a:moveTo>
                  <a:lnTo>
                    <a:pt x="406400" y="0"/>
                  </a:lnTo>
                  <a:lnTo>
                    <a:pt x="812800" y="50800"/>
                  </a:lnTo>
                  <a:lnTo>
                    <a:pt x="812800" y="660400"/>
                  </a:lnTo>
                  <a:lnTo>
                    <a:pt x="406400" y="711200"/>
                  </a:lnTo>
                  <a:lnTo>
                    <a:pt x="0" y="6604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50A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0800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8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356746" y="1890784"/>
            <a:ext cx="8329357" cy="7288187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0" y="50800"/>
                  </a:moveTo>
                  <a:lnTo>
                    <a:pt x="406400" y="0"/>
                  </a:lnTo>
                  <a:lnTo>
                    <a:pt x="812800" y="50800"/>
                  </a:lnTo>
                  <a:lnTo>
                    <a:pt x="812800" y="660400"/>
                  </a:lnTo>
                  <a:lnTo>
                    <a:pt x="406400" y="711200"/>
                  </a:lnTo>
                  <a:lnTo>
                    <a:pt x="0" y="6604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50A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0800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477719"/>
            <a:ext cx="7742075" cy="540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  <a:spcBef>
                <a:spcPct val="0"/>
              </a:spcBef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•Multiple service agreements - managed by different business units</a:t>
            </a:r>
          </a:p>
          <a:p>
            <a:pPr algn="l">
              <a:lnSpc>
                <a:spcPts val="4330"/>
              </a:lnSpc>
              <a:spcBef>
                <a:spcPct val="0"/>
              </a:spcBef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•No single repository - contracts in multiple locations</a:t>
            </a:r>
          </a:p>
          <a:p>
            <a:pPr algn="l">
              <a:lnSpc>
                <a:spcPts val="4330"/>
              </a:lnSpc>
              <a:spcBef>
                <a:spcPct val="0"/>
              </a:spcBef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•No automated link between contract performance and cost</a:t>
            </a:r>
          </a:p>
          <a:p>
            <a:pPr algn="l">
              <a:lnSpc>
                <a:spcPts val="4330"/>
              </a:lnSpc>
              <a:spcBef>
                <a:spcPct val="0"/>
              </a:spcBef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•Increase in consumption based pricing –</a:t>
            </a:r>
          </a:p>
          <a:p>
            <a:pPr algn="l">
              <a:lnSpc>
                <a:spcPts val="4330"/>
              </a:lnSpc>
              <a:spcBef>
                <a:spcPct val="0"/>
              </a:spcBef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pay as you go</a:t>
            </a:r>
          </a:p>
          <a:p>
            <a:pPr algn="l">
              <a:lnSpc>
                <a:spcPts val="4330"/>
              </a:lnSpc>
              <a:spcBef>
                <a:spcPct val="0"/>
              </a:spcBef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•Little collaboration between customers and suppliers across the whole contract life cycle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01589" y="2477719"/>
            <a:ext cx="7984513" cy="5943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  <a:spcBef>
                <a:spcPct val="0"/>
              </a:spcBef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leads to:</a:t>
            </a:r>
          </a:p>
          <a:p>
            <a:pPr marL="590685" lvl="1" indent="-295342" algn="l">
              <a:lnSpc>
                <a:spcPts val="4330"/>
              </a:lnSpc>
              <a:buFont typeface="Arial"/>
              <a:buChar char="•"/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visibility over contract performance </a:t>
            </a:r>
          </a:p>
          <a:p>
            <a:pPr marL="590685" lvl="1" indent="-295342" algn="l">
              <a:lnSpc>
                <a:spcPts val="4330"/>
              </a:lnSpc>
              <a:buFont typeface="Arial"/>
              <a:buChar char="•"/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single source of the truth</a:t>
            </a:r>
          </a:p>
          <a:p>
            <a:pPr marL="590685" lvl="1" indent="-295342" algn="l">
              <a:lnSpc>
                <a:spcPts val="4330"/>
              </a:lnSpc>
              <a:buFont typeface="Arial"/>
              <a:buChar char="•"/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Difficulties in managing contracts - key dates and clauses hard to find </a:t>
            </a:r>
          </a:p>
          <a:p>
            <a:pPr marL="590685" lvl="1" indent="-295342" algn="l">
              <a:lnSpc>
                <a:spcPts val="4330"/>
              </a:lnSpc>
              <a:buFont typeface="Arial"/>
              <a:buChar char="•"/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Agreements automatically renewed without review</a:t>
            </a:r>
          </a:p>
          <a:p>
            <a:pPr marL="590685" lvl="1" indent="-295342" algn="l">
              <a:lnSpc>
                <a:spcPts val="4330"/>
              </a:lnSpc>
              <a:buFont typeface="Arial"/>
              <a:buChar char="•"/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Payments made without the value being reviewed </a:t>
            </a:r>
          </a:p>
          <a:p>
            <a:pPr marL="590685" lvl="1" indent="-295342" algn="l">
              <a:lnSpc>
                <a:spcPts val="4330"/>
              </a:lnSpc>
              <a:buFont typeface="Arial"/>
              <a:buChar char="•"/>
            </a:pPr>
            <a:r>
              <a:rPr lang="en-US" sz="27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Time lost collecting supplier performance and reviewing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2823" y="9150184"/>
            <a:ext cx="16516477" cy="521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2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50A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Silos mean losing sight of supplier performance, cost, consumption - and loss of control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06836" y="7237511"/>
            <a:ext cx="8508811" cy="6987861"/>
          </a:xfrm>
          <a:custGeom>
            <a:avLst/>
            <a:gdLst/>
            <a:ahLst/>
            <a:cxnLst/>
            <a:rect l="l" t="t" r="r" b="b"/>
            <a:pathLst>
              <a:path w="8508811" h="6987861">
                <a:moveTo>
                  <a:pt x="0" y="0"/>
                </a:moveTo>
                <a:lnTo>
                  <a:pt x="8508811" y="0"/>
                </a:lnTo>
                <a:lnTo>
                  <a:pt x="8508811" y="6987861"/>
                </a:lnTo>
                <a:lnTo>
                  <a:pt x="0" y="698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15689" y="580073"/>
            <a:ext cx="1632077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Contract int</a:t>
            </a:r>
            <a:r>
              <a:rPr lang="en-US" sz="4800" spc="187">
                <a:solidFill>
                  <a:srgbClr val="F7F3F2"/>
                </a:solidFill>
                <a:latin typeface="Montserrat"/>
                <a:ea typeface="Montserrat"/>
                <a:cs typeface="Montserrat"/>
                <a:sym typeface="Montserrat"/>
              </a:rPr>
              <a:t>ELIE</a:t>
            </a:r>
            <a:r>
              <a:rPr lang="en-US" sz="4800" spc="187">
                <a:solidFill>
                  <a:srgbClr val="050A66"/>
                </a:solidFill>
                <a:latin typeface="Montserrat"/>
                <a:ea typeface="Montserrat"/>
                <a:cs typeface="Montserrat"/>
                <a:sym typeface="Montserrat"/>
              </a:rPr>
              <a:t>gence</a:t>
            </a:r>
          </a:p>
        </p:txBody>
      </p:sp>
      <p:sp>
        <p:nvSpPr>
          <p:cNvPr id="4" name="Freeform 4"/>
          <p:cNvSpPr/>
          <p:nvPr/>
        </p:nvSpPr>
        <p:spPr>
          <a:xfrm rot="-1466913" flipH="1" flipV="1">
            <a:off x="-21598607" y="-8331242"/>
            <a:ext cx="20477644" cy="14641516"/>
          </a:xfrm>
          <a:custGeom>
            <a:avLst/>
            <a:gdLst/>
            <a:ahLst/>
            <a:cxnLst/>
            <a:rect l="l" t="t" r="r" b="b"/>
            <a:pathLst>
              <a:path w="20477644" h="14641516">
                <a:moveTo>
                  <a:pt x="20477644" y="14641516"/>
                </a:moveTo>
                <a:lnTo>
                  <a:pt x="0" y="14641516"/>
                </a:lnTo>
                <a:lnTo>
                  <a:pt x="0" y="0"/>
                </a:lnTo>
                <a:lnTo>
                  <a:pt x="20477644" y="0"/>
                </a:lnTo>
                <a:lnTo>
                  <a:pt x="20477644" y="146415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100000">
            <a:off x="-5704544" y="-6978997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rPr>
              <a:t>9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15689" y="2955009"/>
            <a:ext cx="3948148" cy="5376560"/>
            <a:chOff x="0" y="0"/>
            <a:chExt cx="5264198" cy="7168747"/>
          </a:xfrm>
        </p:grpSpPr>
        <p:sp>
          <p:nvSpPr>
            <p:cNvPr id="8" name="Freeform 8"/>
            <p:cNvSpPr/>
            <p:nvPr/>
          </p:nvSpPr>
          <p:spPr>
            <a:xfrm>
              <a:off x="1024340" y="4076309"/>
              <a:ext cx="3196318" cy="3092438"/>
            </a:xfrm>
            <a:custGeom>
              <a:avLst/>
              <a:gdLst/>
              <a:ahLst/>
              <a:cxnLst/>
              <a:rect l="l" t="t" r="r" b="b"/>
              <a:pathLst>
                <a:path w="3196318" h="3092438">
                  <a:moveTo>
                    <a:pt x="0" y="0"/>
                  </a:moveTo>
                  <a:lnTo>
                    <a:pt x="3196318" y="0"/>
                  </a:lnTo>
                  <a:lnTo>
                    <a:pt x="3196318" y="3092438"/>
                  </a:lnTo>
                  <a:lnTo>
                    <a:pt x="0" y="3092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511" y="1223719"/>
              <a:ext cx="4847977" cy="2231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en-US" sz="29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Measures contract performance, risk, cost and SLAs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61871" y="51165"/>
              <a:ext cx="3602327" cy="1114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78"/>
                </a:lnSpc>
              </a:pPr>
              <a:r>
                <a:rPr lang="en-US" sz="2303" b="1" spc="108">
                  <a:solidFill>
                    <a:srgbClr val="050A6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MEASURES </a:t>
              </a:r>
            </a:p>
            <a:p>
              <a:pPr marL="0" lvl="0" indent="0" algn="l">
                <a:lnSpc>
                  <a:spcPts val="3478"/>
                </a:lnSpc>
                <a:spcBef>
                  <a:spcPct val="0"/>
                </a:spcBef>
              </a:pPr>
              <a:r>
                <a:rPr lang="en-US" sz="2303" b="1" spc="108">
                  <a:solidFill>
                    <a:srgbClr val="050A6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PERFORMANCE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71450"/>
              <a:ext cx="1293571" cy="1454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62"/>
                </a:lnSpc>
              </a:pPr>
              <a:r>
                <a:rPr lang="en-US" sz="6368" b="1">
                  <a:solidFill>
                    <a:srgbClr val="050A66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01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88119" y="1688973"/>
            <a:ext cx="3911762" cy="6055769"/>
            <a:chOff x="0" y="0"/>
            <a:chExt cx="5215683" cy="8074359"/>
          </a:xfrm>
        </p:grpSpPr>
        <p:sp>
          <p:nvSpPr>
            <p:cNvPr id="13" name="Freeform 13"/>
            <p:cNvSpPr/>
            <p:nvPr/>
          </p:nvSpPr>
          <p:spPr>
            <a:xfrm>
              <a:off x="780507" y="5050120"/>
              <a:ext cx="3654669" cy="3024239"/>
            </a:xfrm>
            <a:custGeom>
              <a:avLst/>
              <a:gdLst/>
              <a:ahLst/>
              <a:cxnLst/>
              <a:rect l="l" t="t" r="r" b="b"/>
              <a:pathLst>
                <a:path w="3654669" h="3024239">
                  <a:moveTo>
                    <a:pt x="0" y="0"/>
                  </a:moveTo>
                  <a:lnTo>
                    <a:pt x="3654669" y="0"/>
                  </a:lnTo>
                  <a:lnTo>
                    <a:pt x="3654669" y="3024239"/>
                  </a:lnTo>
                  <a:lnTo>
                    <a:pt x="0" y="3024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48977"/>
              <a:ext cx="5215683" cy="3005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3"/>
                </a:lnSpc>
                <a:spcBef>
                  <a:spcPct val="0"/>
                </a:spcBef>
              </a:pPr>
              <a:r>
                <a:rPr lang="en-US" sz="2901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Dashboard delivers transparency of all performance metrics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019460" y="154397"/>
              <a:ext cx="2985750" cy="112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15"/>
                </a:lnSpc>
              </a:pPr>
              <a:r>
                <a:rPr lang="en-US" sz="2327" b="1" spc="109">
                  <a:solidFill>
                    <a:srgbClr val="050A6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CLEAR </a:t>
              </a:r>
            </a:p>
            <a:p>
              <a:pPr algn="l">
                <a:lnSpc>
                  <a:spcPts val="3515"/>
                </a:lnSpc>
                <a:spcBef>
                  <a:spcPct val="0"/>
                </a:spcBef>
              </a:pPr>
              <a:r>
                <a:rPr lang="en-US" sz="2327" b="1" spc="109">
                  <a:solidFill>
                    <a:srgbClr val="050A6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DASHBOARD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7228" y="-171450"/>
              <a:ext cx="1467847" cy="1454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62"/>
                </a:lnSpc>
              </a:pPr>
              <a:r>
                <a:rPr lang="en-US" sz="6368" b="1">
                  <a:solidFill>
                    <a:srgbClr val="050A66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02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23856" y="2655414"/>
            <a:ext cx="4718584" cy="6420814"/>
            <a:chOff x="0" y="0"/>
            <a:chExt cx="6291446" cy="8561086"/>
          </a:xfrm>
        </p:grpSpPr>
        <p:sp>
          <p:nvSpPr>
            <p:cNvPr id="18" name="Freeform 18"/>
            <p:cNvSpPr/>
            <p:nvPr/>
          </p:nvSpPr>
          <p:spPr>
            <a:xfrm>
              <a:off x="1677320" y="5575768"/>
              <a:ext cx="2936806" cy="2985318"/>
            </a:xfrm>
            <a:custGeom>
              <a:avLst/>
              <a:gdLst/>
              <a:ahLst/>
              <a:cxnLst/>
              <a:rect l="l" t="t" r="r" b="b"/>
              <a:pathLst>
                <a:path w="2936806" h="2985318">
                  <a:moveTo>
                    <a:pt x="0" y="0"/>
                  </a:moveTo>
                  <a:lnTo>
                    <a:pt x="2936806" y="0"/>
                  </a:lnTo>
                  <a:lnTo>
                    <a:pt x="2936806" y="2985318"/>
                  </a:lnTo>
                  <a:lnTo>
                    <a:pt x="0" y="2985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394610"/>
              <a:ext cx="6291446" cy="378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3"/>
                </a:lnSpc>
              </a:pPr>
              <a:r>
                <a:rPr lang="en-US" sz="2901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Makes customers/suppliers relationships collaborative and automated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01019" y="59674"/>
              <a:ext cx="3823667" cy="1130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36"/>
                </a:lnSpc>
              </a:pPr>
              <a:r>
                <a:rPr lang="en-US" sz="2342" b="1" spc="110">
                  <a:solidFill>
                    <a:srgbClr val="050A6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COLLABORATIVE</a:t>
              </a:r>
            </a:p>
            <a:p>
              <a:pPr marL="0" lvl="0" indent="0" algn="l">
                <a:lnSpc>
                  <a:spcPts val="3536"/>
                </a:lnSpc>
                <a:spcBef>
                  <a:spcPct val="0"/>
                </a:spcBef>
              </a:pPr>
              <a:r>
                <a:rPr lang="en-US" sz="2342" b="1" spc="110">
                  <a:solidFill>
                    <a:srgbClr val="050A6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RELATIONSHIPS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0460" y="-171450"/>
              <a:ext cx="1429774" cy="1454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62"/>
                </a:lnSpc>
              </a:pPr>
              <a:r>
                <a:rPr lang="en-US" sz="6368" b="1">
                  <a:solidFill>
                    <a:srgbClr val="050A66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03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1025</Words>
  <Application>Microsoft Macintosh PowerPoint</Application>
  <PresentationFormat>Custom</PresentationFormat>
  <Paragraphs>202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Montserrat</vt:lpstr>
      <vt:lpstr>Montserrat Bold</vt:lpstr>
      <vt:lpstr>Montserrat Ultra-Bold</vt:lpstr>
      <vt:lpstr>Arial</vt:lpstr>
      <vt:lpstr>Lucida Grande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Elie for Contracts</dc:title>
  <cp:lastModifiedBy>Simon Brookes</cp:lastModifiedBy>
  <cp:revision>2</cp:revision>
  <dcterms:created xsi:type="dcterms:W3CDTF">2006-08-16T00:00:00Z</dcterms:created>
  <dcterms:modified xsi:type="dcterms:W3CDTF">2026-03-12T11:50:07Z</dcterms:modified>
  <dc:identifier>DAGzOUYfMQQ</dc:identifier>
</cp:coreProperties>
</file>