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667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731520"/>
            <a:ext cx="1005840" cy="10058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8288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Agentic AI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640080" y="26974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Cutting Through the Hype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640080" y="32461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tell real Agentic AI from repackaged workflow automation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640080" y="4709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Dushyant Singh  |  February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Takeaways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325880" y="12344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"Agentic" is the most abused term in enterprise AI right now. Most vendors mean workflow automation with an LLM bolted on.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325880" y="21488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agentic AI reasons, plans, uses tools dynamically, and recovers from failure — without every path being pre-programmed.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40080" y="310896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31089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25880" y="30632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5-question reality check in every vendor evaluation. If they can't demo an unscripted scenario, walk away.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40080" y="4023360"/>
            <a:ext cx="457200" cy="4572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4023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25880" y="3977640"/>
            <a:ext cx="7132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RPA, chatbots, and agentic AI each have a place. The goal isn't to replace everything — it's to know what you're actually buying.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40080" y="4709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Don't buy the label. Test the capability.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This Matters Now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2651760" cy="64008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50876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82%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23317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enterprise vendors now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 "agentic" capabilities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337560" y="128016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3337560" y="1280160"/>
            <a:ext cx="2651760" cy="64008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337560" y="150876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~15%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3520440" y="23317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actually demonstrate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reasoning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1280160"/>
            <a:ext cx="2651760" cy="219456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217920" y="1280160"/>
            <a:ext cx="2651760" cy="64008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1508760"/>
            <a:ext cx="2651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$B+</a:t>
            </a:r>
            <a:endParaRPr lang="en-US" sz="4400" dirty="0"/>
          </a:p>
        </p:txBody>
      </p:sp>
      <p:sp>
        <p:nvSpPr>
          <p:cNvPr id="14" name="Text 12"/>
          <p:cNvSpPr/>
          <p:nvPr/>
        </p:nvSpPr>
        <p:spPr>
          <a:xfrm>
            <a:off x="6400800" y="233172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spent on solutions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that may be glorified chatbots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840480"/>
            <a:ext cx="8229600" cy="914400"/>
          </a:xfrm>
          <a:prstGeom prst="rect">
            <a:avLst/>
          </a:prstGeom>
          <a:solidFill>
            <a:srgbClr val="111827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4041648"/>
            <a:ext cx="411480" cy="41148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1280160" y="393192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we can't distinguish real agentic AI from rebranded chatbots, we risk buying — or selling — the wrong thing.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20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Layers of Automation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8686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definitions before we compare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64008" cy="1097280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664208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63040" y="144475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RPA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46304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"Digital hands"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474720" y="146304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that mimics human clicks and keystrokes. It follows a recorded script — no understanding, no judgment. If the screen changes, it breaks.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" y="260604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57200" y="2606040"/>
            <a:ext cx="64008" cy="109728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" y="2898648"/>
            <a:ext cx="502920" cy="5029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63040" y="267919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Chatbot /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Intent-based Bot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1463040" y="329184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"Smart switchboard"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3474720" y="269748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Intent-based bots classify what a user wants, then route them down a predefined decision tree. Good at known paths. Useless on anything unexpected.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57200" y="384048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457200" y="3840480"/>
            <a:ext cx="64008" cy="109728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" y="4133088"/>
            <a:ext cx="502920" cy="50292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463040" y="3913632"/>
            <a:ext cx="1828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Agentic AI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1463040" y="45262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"Autonomous problem-solver"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3474720" y="3931920"/>
            <a:ext cx="5029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that receives a goal, makes a plan, uses tools, adapts when things go wrong, and knows when to ask a human. It reasons — it doesn't just follow a script.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502920" cy="5029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80160" y="27432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Reality Check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1280160" y="7772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questions to ask any vendor claiming "Agentic AI"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5120640" y="1051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Agentic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7132320" y="1051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Marketing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457200" y="1371600"/>
            <a:ext cx="8229600" cy="64008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594360" y="148132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94360" y="148132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143000" y="138988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it handle a task it wasn't explicitly programmed for?</a:t>
            </a:r>
            <a:endParaRPr lang="en-US" sz="1200" dirty="0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1536192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486400" y="1389888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— it reasons about novel situations</a:t>
            </a:r>
            <a:endParaRPr lang="en-US" sz="1000" dirty="0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1536192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498080" y="1389888"/>
            <a:ext cx="1463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— it only handles predefined flows</a:t>
            </a:r>
            <a:endParaRPr lang="en-US" sz="1000" dirty="0"/>
          </a:p>
        </p:txBody>
      </p:sp>
      <p:sp>
        <p:nvSpPr>
          <p:cNvPr id="15" name="Shape 10"/>
          <p:cNvSpPr/>
          <p:nvPr/>
        </p:nvSpPr>
        <p:spPr>
          <a:xfrm>
            <a:off x="457200" y="2103120"/>
            <a:ext cx="8229600" cy="64008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Shape 11"/>
          <p:cNvSpPr/>
          <p:nvPr/>
        </p:nvSpPr>
        <p:spPr>
          <a:xfrm>
            <a:off x="594360" y="221284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594360" y="22128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143000" y="212140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create its own plan, or follow yours?</a:t>
            </a:r>
            <a:endParaRPr lang="en-US" sz="12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2267712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86400" y="2121408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Creates &amp; adapts plans dynamically</a:t>
            </a:r>
            <a:endParaRPr lang="en-US" sz="100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2267712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7498080" y="2121408"/>
            <a:ext cx="1463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Follows a hardcoded decision tree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457200" y="2834640"/>
            <a:ext cx="8229600" cy="64008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17"/>
          <p:cNvSpPr/>
          <p:nvPr/>
        </p:nvSpPr>
        <p:spPr>
          <a:xfrm>
            <a:off x="594360" y="294436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18"/>
          <p:cNvSpPr/>
          <p:nvPr/>
        </p:nvSpPr>
        <p:spPr>
          <a:xfrm>
            <a:off x="594360" y="294436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600" dirty="0"/>
          </a:p>
        </p:txBody>
      </p:sp>
      <p:sp>
        <p:nvSpPr>
          <p:cNvPr id="26" name="Text 19"/>
          <p:cNvSpPr/>
          <p:nvPr/>
        </p:nvSpPr>
        <p:spPr>
          <a:xfrm>
            <a:off x="1143000" y="285292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it use tools and APIs on-the-fly?</a:t>
            </a:r>
            <a:endParaRPr lang="en-US" sz="1200" dirty="0"/>
          </a:p>
        </p:txBody>
      </p:sp>
      <p:pic>
        <p:nvPicPr>
          <p:cNvPr id="27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2999232"/>
            <a:ext cx="274320" cy="274320"/>
          </a:xfrm>
          <a:prstGeom prst="rect">
            <a:avLst/>
          </a:prstGeom>
        </p:spPr>
      </p:pic>
      <p:sp>
        <p:nvSpPr>
          <p:cNvPr id="28" name="Text 20"/>
          <p:cNvSpPr/>
          <p:nvPr/>
        </p:nvSpPr>
        <p:spPr>
          <a:xfrm>
            <a:off x="5486400" y="2852928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Selects &amp; chains tools as needed</a:t>
            </a:r>
            <a:endParaRPr lang="en-US" sz="1000" dirty="0"/>
          </a:p>
        </p:txBody>
      </p:sp>
      <p:pic>
        <p:nvPicPr>
          <p:cNvPr id="29" name="Image 6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2999232"/>
            <a:ext cx="274320" cy="274320"/>
          </a:xfrm>
          <a:prstGeom prst="rect">
            <a:avLst/>
          </a:prstGeom>
        </p:spPr>
      </p:pic>
      <p:sp>
        <p:nvSpPr>
          <p:cNvPr id="30" name="Text 21"/>
          <p:cNvSpPr/>
          <p:nvPr/>
        </p:nvSpPr>
        <p:spPr>
          <a:xfrm>
            <a:off x="7498080" y="2852928"/>
            <a:ext cx="1463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Integrations are pre-wired by devs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Shape 23"/>
          <p:cNvSpPr/>
          <p:nvPr/>
        </p:nvSpPr>
        <p:spPr>
          <a:xfrm>
            <a:off x="594360" y="367588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4"/>
          <p:cNvSpPr/>
          <p:nvPr/>
        </p:nvSpPr>
        <p:spPr>
          <a:xfrm>
            <a:off x="594360" y="367588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600" dirty="0"/>
          </a:p>
        </p:txBody>
      </p:sp>
      <p:sp>
        <p:nvSpPr>
          <p:cNvPr id="34" name="Text 25"/>
          <p:cNvSpPr/>
          <p:nvPr/>
        </p:nvSpPr>
        <p:spPr>
          <a:xfrm>
            <a:off x="1143000" y="358444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something unexpected occurs?</a:t>
            </a:r>
            <a:endParaRPr lang="en-US" sz="1200" dirty="0"/>
          </a:p>
        </p:txBody>
      </p:sp>
      <p:pic>
        <p:nvPicPr>
          <p:cNvPr id="35" name="Image 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3730752"/>
            <a:ext cx="274320" cy="274320"/>
          </a:xfrm>
          <a:prstGeom prst="rect">
            <a:avLst/>
          </a:prstGeom>
        </p:spPr>
      </p:pic>
      <p:sp>
        <p:nvSpPr>
          <p:cNvPr id="36" name="Text 26"/>
          <p:cNvSpPr/>
          <p:nvPr/>
        </p:nvSpPr>
        <p:spPr>
          <a:xfrm>
            <a:off x="5486400" y="3584448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Recovers, retries, or asks a human</a:t>
            </a:r>
            <a:endParaRPr lang="en-US" sz="1000" dirty="0"/>
          </a:p>
        </p:txBody>
      </p:sp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730752"/>
            <a:ext cx="274320" cy="274320"/>
          </a:xfrm>
          <a:prstGeom prst="rect">
            <a:avLst/>
          </a:prstGeom>
        </p:spPr>
      </p:pic>
      <p:sp>
        <p:nvSpPr>
          <p:cNvPr id="38" name="Text 27"/>
          <p:cNvSpPr/>
          <p:nvPr/>
        </p:nvSpPr>
        <p:spPr>
          <a:xfrm>
            <a:off x="7498080" y="3584448"/>
            <a:ext cx="1463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out or hits a dead end</a:t>
            </a:r>
            <a:endParaRPr lang="en-US" sz="1000" dirty="0"/>
          </a:p>
        </p:txBody>
      </p:sp>
      <p:sp>
        <p:nvSpPr>
          <p:cNvPr id="39" name="Shape 28"/>
          <p:cNvSpPr/>
          <p:nvPr/>
        </p:nvSpPr>
        <p:spPr>
          <a:xfrm>
            <a:off x="457200" y="4297680"/>
            <a:ext cx="8229600" cy="64008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Shape 29"/>
          <p:cNvSpPr/>
          <p:nvPr/>
        </p:nvSpPr>
        <p:spPr>
          <a:xfrm>
            <a:off x="594360" y="4407408"/>
            <a:ext cx="411480" cy="41148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0"/>
          <p:cNvSpPr/>
          <p:nvPr/>
        </p:nvSpPr>
        <p:spPr>
          <a:xfrm>
            <a:off x="594360" y="440740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1600" dirty="0"/>
          </a:p>
        </p:txBody>
      </p:sp>
      <p:sp>
        <p:nvSpPr>
          <p:cNvPr id="42" name="Text 31"/>
          <p:cNvSpPr/>
          <p:nvPr/>
        </p:nvSpPr>
        <p:spPr>
          <a:xfrm>
            <a:off x="1143000" y="4315968"/>
            <a:ext cx="3840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learn from feedback mid-task?</a:t>
            </a:r>
            <a:endParaRPr lang="en-US" sz="1200" dirty="0"/>
          </a:p>
        </p:txBody>
      </p:sp>
      <p:pic>
        <p:nvPicPr>
          <p:cNvPr id="43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0640" y="4462272"/>
            <a:ext cx="274320" cy="274320"/>
          </a:xfrm>
          <a:prstGeom prst="rect">
            <a:avLst/>
          </a:prstGeom>
        </p:spPr>
      </p:pic>
      <p:sp>
        <p:nvSpPr>
          <p:cNvPr id="44" name="Text 32"/>
          <p:cNvSpPr/>
          <p:nvPr/>
        </p:nvSpPr>
        <p:spPr>
          <a:xfrm>
            <a:off x="5486400" y="4315968"/>
            <a:ext cx="1554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Adjusts approach based on results</a:t>
            </a:r>
            <a:endParaRPr lang="en-US" sz="10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462272"/>
            <a:ext cx="274320" cy="274320"/>
          </a:xfrm>
          <a:prstGeom prst="rect">
            <a:avLst/>
          </a:prstGeom>
        </p:spPr>
      </p:pic>
      <p:sp>
        <p:nvSpPr>
          <p:cNvPr id="46" name="Text 33"/>
          <p:cNvSpPr/>
          <p:nvPr/>
        </p:nvSpPr>
        <p:spPr>
          <a:xfrm>
            <a:off x="7498080" y="4315968"/>
            <a:ext cx="1463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behavior every time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Same Problem, Three Approaches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8229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Customer wants to change a flight + get a partial refund + rebook hotel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65760" y="1417320"/>
            <a:ext cx="2697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97480" cy="64008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5544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RPA Bot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548640" y="205740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Looks for "Change Flight" button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48640" y="28346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Button moved in UI update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36118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Bot crashes. Ticket created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human agent.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914400" y="4251960"/>
            <a:ext cx="1600200" cy="34747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914400" y="425196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FAILS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46120" y="1417320"/>
            <a:ext cx="2697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246120" y="1417320"/>
            <a:ext cx="2697480" cy="64008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46120" y="15544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Intent-based Bot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429000" y="205740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Classifies intent: "change_flight"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29000" y="28346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Follows scripted flow for rebooking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29000" y="36118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Cannot handle refund + hotel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same conversation.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Transfers to human.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794760" y="4251960"/>
            <a:ext cx="1600200" cy="34747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794760" y="425196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PARTIAL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126480" y="1417320"/>
            <a:ext cx="2697480" cy="3291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126480" y="1417320"/>
            <a:ext cx="2697480" cy="64008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126480" y="15544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Agentic AI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309360" y="205740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Understands the full goal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09360" y="283464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Plans: check policy &gt; rebook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calculate refund &gt; find hotel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309360" y="3611880"/>
            <a:ext cx="2331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Calls APIs, applies rules,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books hotel, confirms with user.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edge cases on the fly.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675120" y="4251960"/>
            <a:ext cx="1600200" cy="34747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675120" y="4251960"/>
            <a:ext cx="1600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SOLVES IT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Feature Comparison</a:t>
            </a:r>
            <a:endParaRPr lang="en-US" sz="3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960120"/>
          <a:ext cx="8412480" cy="388620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Dimension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RPA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Intent-based Bot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5C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Agentic AI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B6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Decision making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— follows script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Intent classification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fixed rules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Autonomous reasoning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 planning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Handles surprises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Crashes or stops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Falls back to human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Adapts, retries,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 escalates smartly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Setup effort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Record macros,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map fields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Design intents, flows,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training data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Define goals, guardrails,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tool access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Scope of tasks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Single repetitive task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Known conversation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scenarios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Complex, multi-step,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ambiguous tasks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Integration model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Screen scraping / APIs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(pre-wired)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Webhook + slot-filling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(pre-wired)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Dynamic tool selection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(on the fly)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Human oversight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Monitors for failures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Manages fallback queue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Sets guardrails;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reviews edge cases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Vendor hype risk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 — it is what it is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 — "AI-powered"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claims overblown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 — most common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label-washing target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1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344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Red Flags — When "Agentic" is Just Marketing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457200" y="1097280"/>
            <a:ext cx="8229600" cy="68580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54864" cy="68580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85800" y="111556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"Our AI agent automates your workflow"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434840" y="111556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every step is pre-configured by a human, it's workflow automation with a new label.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57200" y="1874520"/>
            <a:ext cx="8229600" cy="68580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" y="1874520"/>
            <a:ext cx="54864" cy="68580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85800" y="189280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"Powered by AI / LLM-powered"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434840" y="189280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an LLM for intent classification doesn't make it agentic. A spell-checker uses AI too.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2651760"/>
            <a:ext cx="8229600" cy="68580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57200" y="2651760"/>
            <a:ext cx="54864" cy="68580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85800" y="267004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"No-code agent builder" (drag &amp; drop)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434840" y="267004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you're drawing a flowchart, you're building a decision tree — not an agent.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57200" y="3429000"/>
            <a:ext cx="8229600" cy="68580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57200" y="3429000"/>
            <a:ext cx="54864" cy="68580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85800" y="344728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"Our agent handles 50+ use cases"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434840" y="344728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each use case is a separate hardcoded flow, that's 50 scripts — not one agent reasoning.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57200" y="4206240"/>
            <a:ext cx="8229600" cy="685800"/>
          </a:xfrm>
          <a:prstGeom prst="rect">
            <a:avLst/>
          </a:prstGeom>
          <a:solidFill>
            <a:srgbClr val="1E2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57200" y="4206240"/>
            <a:ext cx="54864" cy="68580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85800" y="422452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Can't demo an unscripted scenario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434840" y="422452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agentic AI handles curveballs live. If the demo is always the same script, be skeptical.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344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Green Flags — Signs of Genuine Agentic AI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457200" y="105156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457200" y="105156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85800" y="106984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novel scenarios without reprogramming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434840" y="106984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 throw a new request type at it and it figures out a plan — no developer needed.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57200" y="182880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57200" y="182880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85800" y="184708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Shows its reasoning and plan to the user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434840" y="184708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 about what it's doing and why. You see the chain of thought, not just the output.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260604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57200" y="260604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85800" y="262432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Dynamically selects and chains tools/APIs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4434840" y="262432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decides which systems to call based on the situation — not because a developer pre-wired the route.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57200" y="338328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457200" y="338328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685800" y="340156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Knows when to escalate to a human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434840" y="340156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True agents have guardrails — they recognize uncertainty and ask for help rather than guessing.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57200" y="416052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57200" y="4160520"/>
            <a:ext cx="54864" cy="68580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685800" y="4178808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recover from mid-task failures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4434840" y="4178808"/>
            <a:ext cx="4114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an API call fails or data is unexpected, it retries, finds an alternative, or adjusts the plan.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5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27432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3444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When to Use What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640080" y="822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everything needs Agentic AI — use the right tool for the job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457200" y="137160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57200" y="1371600"/>
            <a:ext cx="64008" cy="1005840"/>
          </a:xfrm>
          <a:prstGeom prst="rect">
            <a:avLst/>
          </a:prstGeom>
          <a:solidFill>
            <a:srgbClr val="6366F1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1627632"/>
            <a:ext cx="457200" cy="4572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325880" y="146304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RPA</a:t>
            </a:r>
            <a:endParaRPr lang="en-US" sz="1700" dirty="0"/>
          </a:p>
        </p:txBody>
      </p:sp>
      <p:sp>
        <p:nvSpPr>
          <p:cNvPr id="9" name="Text 5"/>
          <p:cNvSpPr/>
          <p:nvPr/>
        </p:nvSpPr>
        <p:spPr>
          <a:xfrm>
            <a:off x="3017520" y="144475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</a:t>
            </a: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High-volume, repetitive, structured tasks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3017520" y="1874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Invoice processing, data migration between systems, form filling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457200" y="251460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457200" y="2514600"/>
            <a:ext cx="64008" cy="1005840"/>
          </a:xfrm>
          <a:prstGeom prst="rect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2770632"/>
            <a:ext cx="457200" cy="45720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325880" y="260604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Intent-based Bot</a:t>
            </a:r>
            <a:endParaRPr lang="en-US" sz="1700" dirty="0"/>
          </a:p>
        </p:txBody>
      </p:sp>
      <p:sp>
        <p:nvSpPr>
          <p:cNvPr id="15" name="Text 10"/>
          <p:cNvSpPr/>
          <p:nvPr/>
        </p:nvSpPr>
        <p:spPr>
          <a:xfrm>
            <a:off x="3017520" y="258775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</a:t>
            </a: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conversation scenarios with clear paths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3017520" y="3017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 bots, appointment scheduling, order status, IT ticket routing</a:t>
            </a:r>
            <a:endParaRPr lang="en-US" sz="1100" dirty="0"/>
          </a:p>
        </p:txBody>
      </p:sp>
      <p:sp>
        <p:nvSpPr>
          <p:cNvPr id="17" name="Shape 12"/>
          <p:cNvSpPr/>
          <p:nvPr/>
        </p:nvSpPr>
        <p:spPr>
          <a:xfrm>
            <a:off x="457200" y="365760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3"/>
          <p:cNvSpPr/>
          <p:nvPr/>
        </p:nvSpPr>
        <p:spPr>
          <a:xfrm>
            <a:off x="457200" y="3657600"/>
            <a:ext cx="64008" cy="1005840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13632"/>
            <a:ext cx="457200" cy="4572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325880" y="3749040"/>
            <a:ext cx="1645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6B6D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Agentic AI</a:t>
            </a:r>
            <a:endParaRPr lang="en-US" sz="1700" dirty="0"/>
          </a:p>
        </p:txBody>
      </p:sp>
      <p:sp>
        <p:nvSpPr>
          <p:cNvPr id="21" name="Text 15"/>
          <p:cNvSpPr/>
          <p:nvPr/>
        </p:nvSpPr>
        <p:spPr>
          <a:xfrm>
            <a:off x="3017520" y="3730752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when: </a:t>
            </a: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Complex, multi-step tasks with ambiguity or variability</a:t>
            </a:r>
            <a:endParaRPr lang="en-US" sz="1200" dirty="0"/>
          </a:p>
        </p:txBody>
      </p:sp>
      <p:sp>
        <p:nvSpPr>
          <p:cNvPr id="22" name="Text 16"/>
          <p:cNvSpPr/>
          <p:nvPr/>
        </p:nvSpPr>
        <p:spPr>
          <a:xfrm>
            <a:off x="3017520" y="41605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</a:t>
            </a: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issue resolution, research &amp; analysis, dynamic process orchestration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1075</Words>
  <Application>Microsoft Macintosh PowerPoint</Application>
  <PresentationFormat>On-screen Show (16:9)</PresentationFormat>
  <Paragraphs>174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AI — A Reality Check</dc:title>
  <dc:subject>PptxGenJS Presentation</dc:subject>
  <dc:creator>PptxGenJS</dc:creator>
  <cp:lastModifiedBy>Dushyant Singh</cp:lastModifiedBy>
  <cp:revision>2</cp:revision>
  <dcterms:created xsi:type="dcterms:W3CDTF">2026-02-20T10:10:57Z</dcterms:created>
  <dcterms:modified xsi:type="dcterms:W3CDTF">2026-02-20T10:14:48Z</dcterms:modified>
</cp:coreProperties>
</file>